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7" r:id="rId2"/>
    <p:sldId id="258" r:id="rId3"/>
    <p:sldId id="263" r:id="rId4"/>
    <p:sldId id="262" r:id="rId5"/>
    <p:sldId id="273" r:id="rId6"/>
    <p:sldId id="274" r:id="rId7"/>
    <p:sldId id="261" r:id="rId8"/>
    <p:sldId id="269" r:id="rId9"/>
    <p:sldId id="275" r:id="rId10"/>
    <p:sldId id="265" r:id="rId11"/>
    <p:sldId id="270" r:id="rId12"/>
    <p:sldId id="271" r:id="rId13"/>
    <p:sldId id="277" r:id="rId14"/>
    <p:sldId id="266" r:id="rId15"/>
    <p:sldId id="276"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3E4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41" autoAdjust="0"/>
  </p:normalViewPr>
  <p:slideViewPr>
    <p:cSldViewPr snapToGrid="0">
      <p:cViewPr varScale="1">
        <p:scale>
          <a:sx n="82" d="100"/>
          <a:sy n="82" d="100"/>
        </p:scale>
        <p:origin x="1674" y="96"/>
      </p:cViewPr>
      <p:guideLst/>
    </p:cSldViewPr>
  </p:slideViewPr>
  <p:notesTextViewPr>
    <p:cViewPr>
      <p:scale>
        <a:sx n="1" d="1"/>
        <a:sy n="1" d="1"/>
      </p:scale>
      <p:origin x="0" y="0"/>
    </p:cViewPr>
  </p:notesTextViewPr>
  <p:notesViewPr>
    <p:cSldViewPr snapToGrid="0">
      <p:cViewPr varScale="1">
        <p:scale>
          <a:sx n="83" d="100"/>
          <a:sy n="83"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D3ADD-0ABA-4E37-A04E-DE94420EE70B}"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54EA8-9244-4C5E-9370-CA0819D9820D}" type="slidenum">
              <a:rPr lang="en-US" smtClean="0"/>
              <a:t>‹#›</a:t>
            </a:fld>
            <a:endParaRPr lang="en-US"/>
          </a:p>
        </p:txBody>
      </p:sp>
    </p:spTree>
    <p:extLst>
      <p:ext uri="{BB962C8B-B14F-4D97-AF65-F5344CB8AC3E}">
        <p14:creationId xmlns:p14="http://schemas.microsoft.com/office/powerpoint/2010/main" val="385828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Hurricane_Fiona#cite_note-madeli-97" TargetMode="External"/><Relationship Id="rId3" Type="http://schemas.openxmlformats.org/officeDocument/2006/relationships/hyperlink" Target="https://en.wikipedia.org/wiki/Atlantic_Canada" TargetMode="External"/><Relationship Id="rId7" Type="http://schemas.openxmlformats.org/officeDocument/2006/relationships/hyperlink" Target="https://en.wikipedia.org/wiki/Magdalen_Island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Hurricane_Fiona#cite_note-96" TargetMode="External"/><Relationship Id="rId5" Type="http://schemas.openxmlformats.org/officeDocument/2006/relationships/hyperlink" Target="https://en.wikipedia.org/wiki/Hurricane_Fiona#cite_note-95" TargetMode="External"/><Relationship Id="rId10" Type="http://schemas.openxmlformats.org/officeDocument/2006/relationships/hyperlink" Target="https://en.wikipedia.org/wiki/Hurricane_Fiona#cite_note-CBC20220929-99" TargetMode="External"/><Relationship Id="rId4" Type="http://schemas.openxmlformats.org/officeDocument/2006/relationships/hyperlink" Target="https://en.wikipedia.org/wiki/Hurricane_Fiona#cite_note-94" TargetMode="External"/><Relationship Id="rId9" Type="http://schemas.openxmlformats.org/officeDocument/2006/relationships/hyperlink" Target="https://en.wikipedia.org/wiki/Channel-Port_aux_Basqu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a:t>
            </a:r>
          </a:p>
          <a:p>
            <a:r>
              <a:rPr lang="en-US" dirty="0"/>
              <a:t>Darlene Tran</a:t>
            </a:r>
          </a:p>
          <a:p>
            <a:r>
              <a:rPr lang="en-US" dirty="0"/>
              <a:t>Senior Geomatics Officer at the Department of Public Safety Canada, since 2020, </a:t>
            </a:r>
          </a:p>
          <a:p>
            <a:r>
              <a:rPr lang="en-US" dirty="0"/>
              <a:t>Worked with Geomatics in Emergency Management since 2015</a:t>
            </a:r>
          </a:p>
          <a:p>
            <a:endParaRPr lang="en-US" dirty="0"/>
          </a:p>
          <a:p>
            <a:r>
              <a:rPr lang="en-US" dirty="0"/>
              <a:t>Today, I will be talking about how my team uses ArcGIS Online to coordinate and share information with emergency managers in Canada</a:t>
            </a:r>
          </a:p>
        </p:txBody>
      </p:sp>
      <p:sp>
        <p:nvSpPr>
          <p:cNvPr id="4" name="Slide Number Placeholder 3"/>
          <p:cNvSpPr>
            <a:spLocks noGrp="1"/>
          </p:cNvSpPr>
          <p:nvPr>
            <p:ph type="sldNum" sz="quarter" idx="5"/>
          </p:nvPr>
        </p:nvSpPr>
        <p:spPr/>
        <p:txBody>
          <a:bodyPr/>
          <a:lstStyle/>
          <a:p>
            <a:fld id="{29F54EA8-9244-4C5E-9370-CA0819D9820D}" type="slidenum">
              <a:rPr lang="en-US" smtClean="0"/>
              <a:t>1</a:t>
            </a:fld>
            <a:endParaRPr lang="en-US"/>
          </a:p>
        </p:txBody>
      </p:sp>
    </p:spTree>
    <p:extLst>
      <p:ext uri="{BB962C8B-B14F-4D97-AF65-F5344CB8AC3E}">
        <p14:creationId xmlns:p14="http://schemas.microsoft.com/office/powerpoint/2010/main" val="420001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our team explored Survey123 and learned it could be used and designed for the EMO to update their SOLEs on their own. Their inputs into the Survey123 would live update their dashboard.</a:t>
            </a:r>
          </a:p>
          <a:p>
            <a:endParaRPr lang="en-US" dirty="0"/>
          </a:p>
          <a:p>
            <a:r>
              <a:rPr lang="en-US" dirty="0"/>
              <a:t>The survey was designed in a way such that all the relevant and necessary information was readily available for the EMO to navigate to the community names that required to be mapped. </a:t>
            </a:r>
          </a:p>
          <a:p>
            <a:endParaRPr lang="en-US" dirty="0"/>
          </a:p>
          <a:p>
            <a:r>
              <a:rPr lang="en-US" dirty="0"/>
              <a:t>We consolidated all the various administrative boundary layers to be available to select in the survey, making it easier to find in a single list.</a:t>
            </a:r>
          </a:p>
          <a:p>
            <a:endParaRPr lang="en-US" dirty="0"/>
          </a:p>
          <a:p>
            <a:r>
              <a:rPr lang="en-US" dirty="0"/>
              <a:t>The survey also allowed for them to include the expiry date, and with appropriate filters, would toggle those features off once it met the expiration date.</a:t>
            </a:r>
          </a:p>
          <a:p>
            <a:endParaRPr lang="en-US" dirty="0"/>
          </a:p>
          <a:p>
            <a:r>
              <a:rPr lang="en-US" dirty="0"/>
              <a:t>Even by giving the EMO more control over their data, we were still able to monitor all updates to the dashboard. For any updates, we were able to set up email alerts to the MB EMO email as well as our own through Webhooks.</a:t>
            </a:r>
          </a:p>
        </p:txBody>
      </p:sp>
      <p:sp>
        <p:nvSpPr>
          <p:cNvPr id="4" name="Slide Number Placeholder 3"/>
          <p:cNvSpPr>
            <a:spLocks noGrp="1"/>
          </p:cNvSpPr>
          <p:nvPr>
            <p:ph type="sldNum" sz="quarter" idx="5"/>
          </p:nvPr>
        </p:nvSpPr>
        <p:spPr/>
        <p:txBody>
          <a:bodyPr/>
          <a:lstStyle/>
          <a:p>
            <a:fld id="{29F54EA8-9244-4C5E-9370-CA0819D9820D}" type="slidenum">
              <a:rPr lang="en-US" smtClean="0"/>
              <a:t>10</a:t>
            </a:fld>
            <a:endParaRPr lang="en-US"/>
          </a:p>
        </p:txBody>
      </p:sp>
    </p:spTree>
    <p:extLst>
      <p:ext uri="{BB962C8B-B14F-4D97-AF65-F5344CB8AC3E}">
        <p14:creationId xmlns:p14="http://schemas.microsoft.com/office/powerpoint/2010/main" val="335439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same application, the EMO was able to navigate their data, as well as other relevant flood layers, on a web map embedded into the dashboard.</a:t>
            </a:r>
            <a:endParaRPr lang="en-CA" dirty="0"/>
          </a:p>
        </p:txBody>
      </p:sp>
      <p:sp>
        <p:nvSpPr>
          <p:cNvPr id="4" name="Slide Number Placeholder 3"/>
          <p:cNvSpPr>
            <a:spLocks noGrp="1"/>
          </p:cNvSpPr>
          <p:nvPr>
            <p:ph type="sldNum" sz="quarter" idx="5"/>
          </p:nvPr>
        </p:nvSpPr>
        <p:spPr/>
        <p:txBody>
          <a:bodyPr/>
          <a:lstStyle/>
          <a:p>
            <a:fld id="{29F54EA8-9244-4C5E-9370-CA0819D9820D}" type="slidenum">
              <a:rPr lang="en-US" smtClean="0"/>
              <a:t>11</a:t>
            </a:fld>
            <a:endParaRPr lang="en-US"/>
          </a:p>
        </p:txBody>
      </p:sp>
    </p:spTree>
    <p:extLst>
      <p:ext uri="{BB962C8B-B14F-4D97-AF65-F5344CB8AC3E}">
        <p14:creationId xmlns:p14="http://schemas.microsoft.com/office/powerpoint/2010/main" val="280629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June 27</a:t>
            </a:r>
            <a:r>
              <a:rPr lang="en-US" baseline="30000" dirty="0"/>
              <a:t>th</a:t>
            </a:r>
            <a:r>
              <a:rPr lang="en-US" dirty="0"/>
              <a:t>, Canada surpassed it’s known historic record for total area burned in one season was 7.6 million hectares in 1989.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egoe UI" panose="020B0502040204020203" pitchFamily="34" charset="0"/>
              </a:rPr>
              <a:t>The 4 largest fires burning (BC, NT, SK, QC) total more than 10,400 </a:t>
            </a:r>
            <a:r>
              <a:rPr lang="en-US" b="0" i="0" dirty="0" err="1">
                <a:solidFill>
                  <a:srgbClr val="333333"/>
                </a:solidFill>
                <a:effectLst/>
                <a:latin typeface="Segoe UI" panose="020B0502040204020203" pitchFamily="34" charset="0"/>
              </a:rPr>
              <a:t>sqM</a:t>
            </a:r>
            <a:r>
              <a:rPr lang="en-US" b="0" i="0" dirty="0">
                <a:solidFill>
                  <a:srgbClr val="333333"/>
                </a:solidFill>
                <a:effectLst/>
                <a:latin typeface="Segoe UI" panose="020B0502040204020203" pitchFamily="34" charset="0"/>
              </a:rPr>
              <a:t>. That is larger than Vermont (9200 </a:t>
            </a:r>
            <a:r>
              <a:rPr lang="en-US" b="0" i="0" dirty="0" err="1">
                <a:solidFill>
                  <a:srgbClr val="333333"/>
                </a:solidFill>
                <a:effectLst/>
                <a:latin typeface="Segoe UI" panose="020B0502040204020203" pitchFamily="34" charset="0"/>
              </a:rPr>
              <a:t>sqM</a:t>
            </a:r>
            <a:r>
              <a:rPr lang="en-US" b="0" i="0" dirty="0">
                <a:solidFill>
                  <a:srgbClr val="333333"/>
                </a:solidFill>
                <a:effectLst/>
                <a:latin typeface="Segoe UI" panose="020B0502040204020203" pitchFamily="34" charset="0"/>
              </a:rPr>
              <a:t> land area) and Maryland (9700 </a:t>
            </a:r>
            <a:r>
              <a:rPr lang="en-US" b="0" i="0" dirty="0" err="1">
                <a:solidFill>
                  <a:srgbClr val="333333"/>
                </a:solidFill>
                <a:effectLst/>
                <a:latin typeface="Segoe UI" panose="020B0502040204020203" pitchFamily="34" charset="0"/>
              </a:rPr>
              <a:t>sqM</a:t>
            </a:r>
            <a:r>
              <a:rPr lang="en-US" b="0" i="0" dirty="0">
                <a:solidFill>
                  <a:srgbClr val="333333"/>
                </a:solidFill>
                <a:effectLs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egoe UI" panose="020B0502040204020203" pitchFamily="34" charset="0"/>
              </a:rPr>
              <a:t>As one of our major roles is to provide situational awareness, we combined any authoritative, relevant wildfire information across the country into a single application for emergency managers to navigate live ongoing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egoe UI" panose="020B0502040204020203" pitchFamily="34" charset="0"/>
              </a:rPr>
              <a:t>If asked, make it clear that the massive cluster of fires in N.QC were started from a lightning storm.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29F54EA8-9244-4C5E-9370-CA0819D9820D}" type="slidenum">
              <a:rPr lang="en-US" smtClean="0"/>
              <a:t>12</a:t>
            </a:fld>
            <a:endParaRPr lang="en-US"/>
          </a:p>
        </p:txBody>
      </p:sp>
    </p:spTree>
    <p:extLst>
      <p:ext uri="{BB962C8B-B14F-4D97-AF65-F5344CB8AC3E}">
        <p14:creationId xmlns:p14="http://schemas.microsoft.com/office/powerpoint/2010/main" val="355225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experience builder to keep people informed on fires from various layers</a:t>
            </a:r>
          </a:p>
          <a:p>
            <a:endParaRPr lang="en-US" dirty="0"/>
          </a:p>
          <a:p>
            <a:r>
              <a:rPr lang="en-US" dirty="0"/>
              <a:t>Use Bookmarks to navigate between PTs and their various layers (grouping of layers). Each bookmark, If available, will toggle on layers relevant to that specific province or territory.</a:t>
            </a:r>
          </a:p>
          <a:p>
            <a:pPr algn="l"/>
            <a:endParaRPr lang="en-US" b="0" i="0" dirty="0">
              <a:solidFill>
                <a:srgbClr val="333333"/>
              </a:solidFill>
              <a:effectLst/>
              <a:latin typeface="Segoe UI" panose="020B0502040204020203" pitchFamily="34" charset="0"/>
            </a:endParaRPr>
          </a:p>
          <a:p>
            <a:pPr algn="l"/>
            <a:r>
              <a:rPr lang="en-US" b="0" i="0" dirty="0">
                <a:solidFill>
                  <a:srgbClr val="333333"/>
                </a:solidFill>
                <a:effectLst/>
                <a:latin typeface="Segoe UI" panose="020B0502040204020203" pitchFamily="34" charset="0"/>
              </a:rPr>
              <a:t>One of our feeds are fed directly from various partners, such as Canadian Wildland Fire Information System (CWFIS) and </a:t>
            </a:r>
            <a:r>
              <a:rPr lang="en-US" b="0" i="0" dirty="0">
                <a:solidFill>
                  <a:srgbClr val="4D5156"/>
                </a:solidFill>
                <a:effectLst/>
                <a:latin typeface="arial" panose="020B0604020202020204" pitchFamily="34" charset="0"/>
              </a:rPr>
              <a:t>The Canadian Interagency Forest Fire Centre (</a:t>
            </a:r>
            <a:r>
              <a:rPr lang="en-US" b="1" i="0" dirty="0">
                <a:solidFill>
                  <a:srgbClr val="5F6368"/>
                </a:solidFill>
                <a:effectLst/>
                <a:latin typeface="arial" panose="020B0604020202020204" pitchFamily="34" charset="0"/>
              </a:rPr>
              <a:t>CIFFC</a:t>
            </a:r>
            <a:r>
              <a:rPr lang="en-US" b="0" i="0" dirty="0">
                <a:solidFill>
                  <a:srgbClr val="4D5156"/>
                </a:solidFill>
                <a:effectLst/>
                <a:latin typeface="arial" panose="020B0604020202020204" pitchFamily="34" charset="0"/>
              </a:rPr>
              <a:t>) </a:t>
            </a:r>
          </a:p>
          <a:p>
            <a:pPr algn="l"/>
            <a:endParaRPr lang="en-US" b="0" i="0" dirty="0">
              <a:solidFill>
                <a:srgbClr val="333333"/>
              </a:solidFill>
              <a:effectLst/>
              <a:latin typeface="Segoe UI" panose="020B0502040204020203" pitchFamily="34" charset="0"/>
            </a:endParaRPr>
          </a:p>
          <a:p>
            <a:pPr algn="l"/>
            <a:r>
              <a:rPr lang="en-US" b="0" i="0" dirty="0">
                <a:solidFill>
                  <a:srgbClr val="333333"/>
                </a:solidFill>
                <a:effectLst/>
                <a:latin typeface="Segoe UI" panose="020B0502040204020203" pitchFamily="34" charset="0"/>
              </a:rPr>
              <a:t>Our </a:t>
            </a:r>
            <a:r>
              <a:rPr lang="en-US" b="0" i="0" dirty="0" err="1">
                <a:solidFill>
                  <a:srgbClr val="333333"/>
                </a:solidFill>
                <a:effectLst/>
                <a:latin typeface="Segoe UI" panose="020B0502040204020203" pitchFamily="34" charset="0"/>
              </a:rPr>
              <a:t>webmaps</a:t>
            </a:r>
            <a:r>
              <a:rPr lang="en-US" b="0" i="0" dirty="0">
                <a:solidFill>
                  <a:srgbClr val="333333"/>
                </a:solidFill>
                <a:effectLst/>
                <a:latin typeface="Segoe UI" panose="020B0502040204020203" pitchFamily="34" charset="0"/>
              </a:rPr>
              <a:t> are useful not because of the Event data we have, but because of the collection of event data with other layers of demographics such as (census and FNs) and infrastructure (CI and Gov). All from authoritative sources, usually Fed but sometimes provided by the Prov </a:t>
            </a:r>
            <a:r>
              <a:rPr lang="en-US" b="0" i="0" dirty="0" err="1">
                <a:solidFill>
                  <a:srgbClr val="333333"/>
                </a:solidFill>
                <a:effectLst/>
                <a:latin typeface="Segoe UI" panose="020B0502040204020203" pitchFamily="34" charset="0"/>
              </a:rPr>
              <a:t>govs</a:t>
            </a:r>
            <a:r>
              <a:rPr lang="en-US" b="0" i="0" dirty="0">
                <a:solidFill>
                  <a:srgbClr val="333333"/>
                </a:solidFill>
                <a:effectLst/>
                <a:latin typeface="Segoe UI" panose="020B0502040204020203" pitchFamily="34" charset="0"/>
              </a:rPr>
              <a:t>.</a:t>
            </a:r>
            <a:endParaRPr lang="en-US" dirty="0"/>
          </a:p>
        </p:txBody>
      </p:sp>
      <p:sp>
        <p:nvSpPr>
          <p:cNvPr id="4" name="Slide Number Placeholder 3"/>
          <p:cNvSpPr>
            <a:spLocks noGrp="1"/>
          </p:cNvSpPr>
          <p:nvPr>
            <p:ph type="sldNum" sz="quarter" idx="5"/>
          </p:nvPr>
        </p:nvSpPr>
        <p:spPr/>
        <p:txBody>
          <a:bodyPr/>
          <a:lstStyle/>
          <a:p>
            <a:fld id="{29F54EA8-9244-4C5E-9370-CA0819D9820D}" type="slidenum">
              <a:rPr lang="en-US" smtClean="0"/>
              <a:t>13</a:t>
            </a:fld>
            <a:endParaRPr lang="en-US"/>
          </a:p>
        </p:txBody>
      </p:sp>
    </p:spTree>
    <p:extLst>
      <p:ext uri="{BB962C8B-B14F-4D97-AF65-F5344CB8AC3E}">
        <p14:creationId xmlns:p14="http://schemas.microsoft.com/office/powerpoint/2010/main" val="250051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it easy for EM managers to search for fires by customizing the search widget and adding in the active fires feeds</a:t>
            </a:r>
          </a:p>
          <a:p>
            <a:endParaRPr lang="en-US" dirty="0"/>
          </a:p>
          <a:p>
            <a:r>
              <a:rPr lang="en-US" dirty="0"/>
              <a:t>Most managers are very often working off of their mobile offices, especially while working from home or out of the office. The application works on mobile devices as well.</a:t>
            </a:r>
          </a:p>
        </p:txBody>
      </p:sp>
      <p:sp>
        <p:nvSpPr>
          <p:cNvPr id="4" name="Slide Number Placeholder 3"/>
          <p:cNvSpPr>
            <a:spLocks noGrp="1"/>
          </p:cNvSpPr>
          <p:nvPr>
            <p:ph type="sldNum" sz="quarter" idx="5"/>
          </p:nvPr>
        </p:nvSpPr>
        <p:spPr/>
        <p:txBody>
          <a:bodyPr/>
          <a:lstStyle/>
          <a:p>
            <a:fld id="{29F54EA8-9244-4C5E-9370-CA0819D9820D}" type="slidenum">
              <a:rPr lang="en-US" smtClean="0"/>
              <a:t>14</a:t>
            </a:fld>
            <a:endParaRPr lang="en-US"/>
          </a:p>
        </p:txBody>
      </p:sp>
    </p:spTree>
    <p:extLst>
      <p:ext uri="{BB962C8B-B14F-4D97-AF65-F5344CB8AC3E}">
        <p14:creationId xmlns:p14="http://schemas.microsoft.com/office/powerpoint/2010/main" val="191481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three applications are available on our Hub site, which houses all of our web products intended for emergency management uses. </a:t>
            </a:r>
          </a:p>
          <a:p>
            <a:endParaRPr lang="en-US" dirty="0"/>
          </a:p>
          <a:p>
            <a:r>
              <a:rPr lang="en-US" dirty="0"/>
              <a:t>It is </a:t>
            </a:r>
            <a:r>
              <a:rPr lang="en-US" dirty="0" err="1"/>
              <a:t>publically</a:t>
            </a:r>
            <a:r>
              <a:rPr lang="en-US" dirty="0"/>
              <a:t> accessible, making it easy for all level of government to access. We are also listed on ESRIs Living Atlas under the Canada – Public Safety category</a:t>
            </a:r>
          </a:p>
        </p:txBody>
      </p:sp>
      <p:sp>
        <p:nvSpPr>
          <p:cNvPr id="4" name="Slide Number Placeholder 3"/>
          <p:cNvSpPr>
            <a:spLocks noGrp="1"/>
          </p:cNvSpPr>
          <p:nvPr>
            <p:ph type="sldNum" sz="quarter" idx="5"/>
          </p:nvPr>
        </p:nvSpPr>
        <p:spPr/>
        <p:txBody>
          <a:bodyPr/>
          <a:lstStyle/>
          <a:p>
            <a:fld id="{29F54EA8-9244-4C5E-9370-CA0819D9820D}" type="slidenum">
              <a:rPr lang="en-US" smtClean="0"/>
              <a:t>15</a:t>
            </a:fld>
            <a:endParaRPr lang="en-US"/>
          </a:p>
        </p:txBody>
      </p:sp>
    </p:spTree>
    <p:extLst>
      <p:ext uri="{BB962C8B-B14F-4D97-AF65-F5344CB8AC3E}">
        <p14:creationId xmlns:p14="http://schemas.microsoft.com/office/powerpoint/2010/main" val="343901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contact us with any questions, here is our contact information. As well as the link to our hub site.</a:t>
            </a:r>
          </a:p>
        </p:txBody>
      </p:sp>
      <p:sp>
        <p:nvSpPr>
          <p:cNvPr id="4" name="Slide Number Placeholder 3"/>
          <p:cNvSpPr>
            <a:spLocks noGrp="1"/>
          </p:cNvSpPr>
          <p:nvPr>
            <p:ph type="sldNum" sz="quarter" idx="5"/>
          </p:nvPr>
        </p:nvSpPr>
        <p:spPr/>
        <p:txBody>
          <a:bodyPr/>
          <a:lstStyle/>
          <a:p>
            <a:fld id="{29F54EA8-9244-4C5E-9370-CA0819D9820D}" type="slidenum">
              <a:rPr lang="en-US" smtClean="0"/>
              <a:t>16</a:t>
            </a:fld>
            <a:endParaRPr lang="en-US"/>
          </a:p>
        </p:txBody>
      </p:sp>
    </p:spTree>
    <p:extLst>
      <p:ext uri="{BB962C8B-B14F-4D97-AF65-F5344CB8AC3E}">
        <p14:creationId xmlns:p14="http://schemas.microsoft.com/office/powerpoint/2010/main" val="259458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a:t>
            </a:r>
          </a:p>
          <a:p>
            <a:endParaRPr lang="en-US" dirty="0"/>
          </a:p>
          <a:p>
            <a:r>
              <a:rPr lang="en-US" dirty="0"/>
              <a:t>Public Safety Canada was established in 2003 to ensure coordination across all federal departments and agencies responsible for national security and the safety of Canadians.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333333"/>
                </a:solidFill>
                <a:effectLst/>
                <a:latin typeface="Helvetica Neue"/>
              </a:rPr>
              <a:t>Our mandate</a:t>
            </a:r>
            <a:r>
              <a:rPr lang="en-US" sz="1200" i="0" dirty="0">
                <a:solidFill>
                  <a:srgbClr val="333333"/>
                </a:solidFill>
                <a:effectLst/>
                <a:latin typeface="Helvetica Neue"/>
              </a:rPr>
              <a:t> is to keep Canadians safe from a range of risks such as natural disasters, crime and terrorism.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Helvetica Neue"/>
              </a:rPr>
              <a:t>We are responsible for </a:t>
            </a:r>
            <a:r>
              <a:rPr lang="en-US" sz="1200" dirty="0">
                <a:solidFill>
                  <a:srgbClr val="333333"/>
                </a:solidFill>
                <a:latin typeface="Helvetica Neue"/>
              </a:rPr>
              <a:t>emergency management and national security are the safety of Canadians</a:t>
            </a:r>
            <a:endParaRPr lang="en-US" sz="1200"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29F54EA8-9244-4C5E-9370-CA0819D9820D}" type="slidenum">
              <a:rPr lang="en-US" smtClean="0"/>
              <a:t>2</a:t>
            </a:fld>
            <a:endParaRPr lang="en-US"/>
          </a:p>
        </p:txBody>
      </p:sp>
    </p:spTree>
    <p:extLst>
      <p:ext uri="{BB962C8B-B14F-4D97-AF65-F5344CB8AC3E}">
        <p14:creationId xmlns:p14="http://schemas.microsoft.com/office/powerpoint/2010/main" val="2077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Government Operations Centre, commonly known as the GOC, is a key component of Public Safety Canada. </a:t>
            </a:r>
          </a:p>
          <a:p>
            <a:endParaRPr lang="en-US" dirty="0"/>
          </a:p>
          <a:p>
            <a:r>
              <a:rPr lang="en-US" dirty="0"/>
              <a:t>The GOC’s primary purpose is to provide situational awareness, coordination, and decision making support during crisis, emergencies, and national security incidents.</a:t>
            </a:r>
          </a:p>
          <a:p>
            <a:endParaRPr lang="en-US" dirty="0"/>
          </a:p>
          <a:p>
            <a:r>
              <a:rPr lang="en-US" dirty="0"/>
              <a:t>During emergencies, the GOC acts as the central hub for sharing critical information, coordinating resources, and facilitating communication among all levels of government</a:t>
            </a:r>
          </a:p>
          <a:p>
            <a:endParaRPr lang="en-US" dirty="0"/>
          </a:p>
          <a:p>
            <a:r>
              <a:rPr lang="en-US" dirty="0"/>
              <a:t>The GOC works closely with federal, provincial, territorial, and municipal partners, as well as international organizations and the private sector</a:t>
            </a:r>
          </a:p>
          <a:p>
            <a:endParaRPr lang="en-US" dirty="0"/>
          </a:p>
          <a:p>
            <a:r>
              <a:rPr lang="en-US" dirty="0"/>
              <a:t>These collaborative efforts strengthen Canada’s ability to effectively respond to emergencies and ensure the safety and security of it’s citizens</a:t>
            </a:r>
          </a:p>
        </p:txBody>
      </p:sp>
      <p:sp>
        <p:nvSpPr>
          <p:cNvPr id="4" name="Slide Number Placeholder 3"/>
          <p:cNvSpPr>
            <a:spLocks noGrp="1"/>
          </p:cNvSpPr>
          <p:nvPr>
            <p:ph type="sldNum" sz="quarter" idx="5"/>
          </p:nvPr>
        </p:nvSpPr>
        <p:spPr/>
        <p:txBody>
          <a:bodyPr/>
          <a:lstStyle/>
          <a:p>
            <a:fld id="{29F54EA8-9244-4C5E-9370-CA0819D9820D}" type="slidenum">
              <a:rPr lang="en-US" smtClean="0"/>
              <a:t>3</a:t>
            </a:fld>
            <a:endParaRPr lang="en-US"/>
          </a:p>
        </p:txBody>
      </p:sp>
    </p:spTree>
    <p:extLst>
      <p:ext uri="{BB962C8B-B14F-4D97-AF65-F5344CB8AC3E}">
        <p14:creationId xmlns:p14="http://schemas.microsoft.com/office/powerpoint/2010/main" val="232811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Geomatics Section enhances the GOC’s ability to provide strategic coordination and advice on current and upcoming events that have the potential to impact national interests through the provision of geomatics products, information and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Geomatics Section contributes to the GOC’s situational awareness capabilities by supplying a geographic perspective of events with value-added information such as critical infrastructure locations and attributes.</a:t>
            </a:r>
          </a:p>
          <a:p>
            <a:endParaRPr lang="en-US" dirty="0"/>
          </a:p>
        </p:txBody>
      </p:sp>
      <p:sp>
        <p:nvSpPr>
          <p:cNvPr id="4" name="Slide Number Placeholder 3"/>
          <p:cNvSpPr>
            <a:spLocks noGrp="1"/>
          </p:cNvSpPr>
          <p:nvPr>
            <p:ph type="sldNum" sz="quarter" idx="5"/>
          </p:nvPr>
        </p:nvSpPr>
        <p:spPr/>
        <p:txBody>
          <a:bodyPr/>
          <a:lstStyle/>
          <a:p>
            <a:fld id="{29F54EA8-9244-4C5E-9370-CA0819D9820D}" type="slidenum">
              <a:rPr lang="en-US" smtClean="0"/>
              <a:t>4</a:t>
            </a:fld>
            <a:endParaRPr lang="en-US"/>
          </a:p>
        </p:txBody>
      </p:sp>
    </p:spTree>
    <p:extLst>
      <p:ext uri="{BB962C8B-B14F-4D97-AF65-F5344CB8AC3E}">
        <p14:creationId xmlns:p14="http://schemas.microsoft.com/office/powerpoint/2010/main" val="204154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Fiona was a large, powerful, and destructive Category 4 Atlantic hurricane which was the costliest and most intense tropical or post-tropical cyclone to hit Canada on record. It was the sixth named storm, third hurricane and first major hurricane of the 2022 Atlantic hurricane season.</a:t>
            </a:r>
          </a:p>
          <a:p>
            <a:endParaRPr lang="en-US" dirty="0"/>
          </a:p>
          <a:p>
            <a:r>
              <a:rPr lang="en-US" b="0" i="0" dirty="0">
                <a:solidFill>
                  <a:srgbClr val="202122"/>
                </a:solidFill>
                <a:effectLst/>
                <a:latin typeface="Arial" panose="020B0604020202020204" pitchFamily="34" charset="0"/>
              </a:rPr>
              <a:t>Fiona affected the four provinces of </a:t>
            </a:r>
            <a:r>
              <a:rPr lang="en-US" b="0" i="0" u="none" strike="noStrike" dirty="0">
                <a:solidFill>
                  <a:srgbClr val="3366CC"/>
                </a:solidFill>
                <a:effectLst/>
                <a:latin typeface="Arial" panose="020B0604020202020204" pitchFamily="34" charset="0"/>
                <a:hlinkClick r:id="rId3" tooltip="Atlantic Canada"/>
              </a:rPr>
              <a:t>Atlantic Canada</a:t>
            </a:r>
            <a:r>
              <a:rPr lang="en-US" b="0" i="0" dirty="0">
                <a:solidFill>
                  <a:srgbClr val="202122"/>
                </a:solidFill>
                <a:effectLst/>
                <a:latin typeface="Arial" panose="020B0604020202020204" pitchFamily="34" charset="0"/>
              </a:rPr>
              <a:t>, as well as Quebec.</a:t>
            </a:r>
            <a:r>
              <a:rPr lang="en-US" b="0" i="0" u="none" strike="noStrike" baseline="30000" dirty="0">
                <a:solidFill>
                  <a:srgbClr val="3366CC"/>
                </a:solidFill>
                <a:effectLst/>
                <a:latin typeface="Arial" panose="020B0604020202020204" pitchFamily="34" charset="0"/>
                <a:hlinkClick r:id="rId4"/>
              </a:rPr>
              <a:t>[94]</a:t>
            </a:r>
            <a:r>
              <a:rPr lang="en-US" b="0" i="0" u="none" strike="noStrike" baseline="30000" dirty="0">
                <a:solidFill>
                  <a:srgbClr val="3366CC"/>
                </a:solidFill>
                <a:effectLst/>
                <a:latin typeface="Arial" panose="020B0604020202020204" pitchFamily="34" charset="0"/>
                <a:hlinkClick r:id="rId5"/>
              </a:rPr>
              <a:t>[95]</a:t>
            </a:r>
            <a:r>
              <a:rPr lang="en-US" b="0" i="0" u="none" strike="noStrike" baseline="30000" dirty="0">
                <a:solidFill>
                  <a:srgbClr val="3366CC"/>
                </a:solidFill>
                <a:effectLst/>
                <a:latin typeface="Arial" panose="020B0604020202020204" pitchFamily="34" charset="0"/>
                <a:hlinkClick r:id="rId6"/>
              </a:rPr>
              <a:t>[96]</a:t>
            </a:r>
            <a:r>
              <a:rPr lang="en-US" b="0" i="0" dirty="0">
                <a:solidFill>
                  <a:srgbClr val="202122"/>
                </a:solidFill>
                <a:effectLst/>
                <a:latin typeface="Arial" panose="020B0604020202020204" pitchFamily="34" charset="0"/>
              </a:rPr>
              <a:t> The storm caused major flooding in Quebec's </a:t>
            </a:r>
            <a:r>
              <a:rPr lang="en-US" b="0" i="0" u="none" strike="noStrike" dirty="0">
                <a:solidFill>
                  <a:srgbClr val="3366CC"/>
                </a:solidFill>
                <a:effectLst/>
                <a:latin typeface="Arial" panose="020B0604020202020204" pitchFamily="34" charset="0"/>
                <a:hlinkClick r:id="rId7" tooltip="Magdalen Islands"/>
              </a:rPr>
              <a:t>Magdalen Islands</a:t>
            </a:r>
            <a:r>
              <a:rPr lang="en-US" b="0" i="0" dirty="0">
                <a:solidFill>
                  <a:srgbClr val="202122"/>
                </a:solidFill>
                <a:effectLst/>
                <a:latin typeface="Arial" panose="020B0604020202020204" pitchFamily="34" charset="0"/>
              </a:rPr>
              <a:t>, southeastern New Brunswick, Prince Edward Island, northeastern Nova Scotia, and southern Newfoundland.</a:t>
            </a:r>
            <a:r>
              <a:rPr lang="en-US" b="0" i="0" u="none" strike="noStrike" baseline="30000" dirty="0">
                <a:solidFill>
                  <a:srgbClr val="3366CC"/>
                </a:solidFill>
                <a:effectLst/>
                <a:latin typeface="Arial" panose="020B0604020202020204" pitchFamily="34" charset="0"/>
                <a:hlinkClick r:id="rId8"/>
              </a:rPr>
              <a:t>[97]</a:t>
            </a:r>
            <a:r>
              <a:rPr lang="en-US" b="0" i="0" dirty="0">
                <a:solidFill>
                  <a:srgbClr val="202122"/>
                </a:solidFill>
                <a:effectLst/>
                <a:latin typeface="Arial" panose="020B0604020202020204" pitchFamily="34" charset="0"/>
              </a:rPr>
              <a:t> Thousands of trees were knocked down and uprooted in Nova Scotia from Halifax eastward, as well as most of southeastern New Brunswick, most of P.E.I., and some parts in Newfoundland. At least 20 homes were damaged or destroyed in Newfoundland, primarily in </a:t>
            </a:r>
            <a:r>
              <a:rPr lang="en-US" b="0" i="0" u="none" strike="noStrike" dirty="0">
                <a:solidFill>
                  <a:srgbClr val="3366CC"/>
                </a:solidFill>
                <a:effectLst/>
                <a:latin typeface="Arial" panose="020B0604020202020204" pitchFamily="34" charset="0"/>
                <a:hlinkClick r:id="rId9" tooltip="Channel-Port aux Basques"/>
              </a:rPr>
              <a:t>Channel-Port aux Basques</a:t>
            </a:r>
            <a:r>
              <a:rPr lang="en-US" b="0" i="0" dirty="0">
                <a:solidFill>
                  <a:srgbClr val="202122"/>
                </a:solidFill>
                <a:effectLst/>
                <a:latin typeface="Arial" panose="020B0604020202020204" pitchFamily="34" charset="0"/>
              </a:rPr>
              <a:t>, with almost 200 people displaced.</a:t>
            </a:r>
            <a:r>
              <a:rPr lang="en-US" b="0" i="0" u="none" strike="noStrike" baseline="30000" dirty="0">
                <a:solidFill>
                  <a:srgbClr val="3366CC"/>
                </a:solidFill>
                <a:effectLst/>
                <a:latin typeface="Arial" panose="020B0604020202020204" pitchFamily="34" charset="0"/>
                <a:hlinkClick r:id="rId10"/>
              </a:rPr>
              <a:t>[99]</a:t>
            </a:r>
            <a:r>
              <a:rPr lang="en-US" b="0" i="0" dirty="0">
                <a:solidFill>
                  <a:srgbClr val="202122"/>
                </a:solidFill>
                <a:effectLst/>
                <a:latin typeface="Arial" panose="020B0604020202020204" pitchFamily="34" charset="0"/>
              </a:rPr>
              <a:t> </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There was an interest by emergency managers for surveillance to support the recovery post disaster. </a:t>
            </a:r>
          </a:p>
          <a:p>
            <a:endParaRPr lang="en-US" dirty="0"/>
          </a:p>
        </p:txBody>
      </p:sp>
      <p:sp>
        <p:nvSpPr>
          <p:cNvPr id="4" name="Slide Number Placeholder 3"/>
          <p:cNvSpPr>
            <a:spLocks noGrp="1"/>
          </p:cNvSpPr>
          <p:nvPr>
            <p:ph type="sldNum" sz="quarter" idx="5"/>
          </p:nvPr>
        </p:nvSpPr>
        <p:spPr/>
        <p:txBody>
          <a:bodyPr/>
          <a:lstStyle/>
          <a:p>
            <a:fld id="{29F54EA8-9244-4C5E-9370-CA0819D9820D}" type="slidenum">
              <a:rPr lang="en-US" smtClean="0"/>
              <a:t>5</a:t>
            </a:fld>
            <a:endParaRPr lang="en-US"/>
          </a:p>
        </p:txBody>
      </p:sp>
    </p:spTree>
    <p:extLst>
      <p:ext uri="{BB962C8B-B14F-4D97-AF65-F5344CB8AC3E}">
        <p14:creationId xmlns:p14="http://schemas.microsoft.com/office/powerpoint/2010/main" val="81841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Our team coordinated with Transport Canada to collect images of the post disaster impacts,</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Here is an example of post disaster damage imagery taken in Port Aux Basques, NL</a:t>
            </a:r>
          </a:p>
          <a:p>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9F54EA8-9244-4C5E-9370-CA0819D9820D}" type="slidenum">
              <a:rPr lang="en-US" smtClean="0"/>
              <a:t>6</a:t>
            </a:fld>
            <a:endParaRPr lang="en-US"/>
          </a:p>
        </p:txBody>
      </p:sp>
    </p:spTree>
    <p:extLst>
      <p:ext uri="{BB962C8B-B14F-4D97-AF65-F5344CB8AC3E}">
        <p14:creationId xmlns:p14="http://schemas.microsoft.com/office/powerpoint/2010/main" val="269444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request is made for aerial images through Transport Canada, we are sometimes provided with hundreds to thousands of images. </a:t>
            </a:r>
          </a:p>
          <a:p>
            <a:endParaRPr lang="en-US" dirty="0"/>
          </a:p>
          <a:p>
            <a:r>
              <a:rPr lang="en-US" dirty="0"/>
              <a:t>The challenge was collecting all the images and making them accessible for emergency managers in a consumable format</a:t>
            </a:r>
          </a:p>
          <a:p>
            <a:endParaRPr lang="en-US" dirty="0"/>
          </a:p>
          <a:p>
            <a:r>
              <a:rPr lang="en-US" dirty="0"/>
              <a:t>We were able to geocode and display all the images using a script and loaded them onto a web map. This application shows the flight path and allows emergency managers to easily navigate to where they would like to assess impacts.</a:t>
            </a:r>
          </a:p>
        </p:txBody>
      </p:sp>
      <p:sp>
        <p:nvSpPr>
          <p:cNvPr id="4" name="Slide Number Placeholder 3"/>
          <p:cNvSpPr>
            <a:spLocks noGrp="1"/>
          </p:cNvSpPr>
          <p:nvPr>
            <p:ph type="sldNum" sz="quarter" idx="5"/>
          </p:nvPr>
        </p:nvSpPr>
        <p:spPr/>
        <p:txBody>
          <a:bodyPr/>
          <a:lstStyle/>
          <a:p>
            <a:fld id="{29F54EA8-9244-4C5E-9370-CA0819D9820D}" type="slidenum">
              <a:rPr lang="en-US" smtClean="0"/>
              <a:t>7</a:t>
            </a:fld>
            <a:endParaRPr lang="en-US"/>
          </a:p>
        </p:txBody>
      </p:sp>
    </p:spTree>
    <p:extLst>
      <p:ext uri="{BB962C8B-B14F-4D97-AF65-F5344CB8AC3E}">
        <p14:creationId xmlns:p14="http://schemas.microsoft.com/office/powerpoint/2010/main" val="34536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Instant App to view all the images for the event.</a:t>
            </a:r>
          </a:p>
          <a:p>
            <a:endParaRPr lang="en-US" dirty="0"/>
          </a:p>
          <a:p>
            <a:r>
              <a:rPr lang="en-US" dirty="0"/>
              <a:t>This application allows the user to easily navigate through all the images from the flight path, as well as highlights which event and where the image is on the right.</a:t>
            </a:r>
            <a:endParaRPr lang="en-CA" dirty="0"/>
          </a:p>
        </p:txBody>
      </p:sp>
      <p:sp>
        <p:nvSpPr>
          <p:cNvPr id="4" name="Slide Number Placeholder 3"/>
          <p:cNvSpPr>
            <a:spLocks noGrp="1"/>
          </p:cNvSpPr>
          <p:nvPr>
            <p:ph type="sldNum" sz="quarter" idx="5"/>
          </p:nvPr>
        </p:nvSpPr>
        <p:spPr/>
        <p:txBody>
          <a:bodyPr/>
          <a:lstStyle/>
          <a:p>
            <a:fld id="{29F54EA8-9244-4C5E-9370-CA0819D9820D}" type="slidenum">
              <a:rPr lang="en-US" smtClean="0"/>
              <a:t>8</a:t>
            </a:fld>
            <a:endParaRPr lang="en-US"/>
          </a:p>
        </p:txBody>
      </p:sp>
    </p:spTree>
    <p:extLst>
      <p:ext uri="{BB962C8B-B14F-4D97-AF65-F5344CB8AC3E}">
        <p14:creationId xmlns:p14="http://schemas.microsoft.com/office/powerpoint/2010/main" val="209253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this list, we would update our static maps, as well as update a live feature layer for a dashboard we developed for the EMO to use.</a:t>
            </a:r>
          </a:p>
          <a:p>
            <a:endParaRPr lang="en-CA" dirty="0"/>
          </a:p>
          <a:p>
            <a:r>
              <a:rPr lang="en-CA" dirty="0"/>
              <a:t>Some challenges we were faced with were that not all communities with SOLEs were at the same geographical level. We were required to use multiple layers in order to represent communities, first nations, parks, and districts.</a:t>
            </a:r>
          </a:p>
          <a:p>
            <a:endParaRPr lang="en-CA" dirty="0"/>
          </a:p>
          <a:p>
            <a:r>
              <a:rPr lang="en-CA" dirty="0"/>
              <a:t>As well, for each update, we had to cross reference the tables or emails to any existing SOLEs on the feature layers, which of course took some time. Since our team works at the federal level, we were also working on mapping floods for other provinces and territories at the same time.</a:t>
            </a:r>
          </a:p>
        </p:txBody>
      </p:sp>
      <p:sp>
        <p:nvSpPr>
          <p:cNvPr id="4" name="Slide Number Placeholder 3"/>
          <p:cNvSpPr>
            <a:spLocks noGrp="1"/>
          </p:cNvSpPr>
          <p:nvPr>
            <p:ph type="sldNum" sz="quarter" idx="5"/>
          </p:nvPr>
        </p:nvSpPr>
        <p:spPr/>
        <p:txBody>
          <a:bodyPr/>
          <a:lstStyle/>
          <a:p>
            <a:fld id="{29F54EA8-9244-4C5E-9370-CA0819D9820D}" type="slidenum">
              <a:rPr lang="en-US" smtClean="0"/>
              <a:t>9</a:t>
            </a:fld>
            <a:endParaRPr lang="en-US"/>
          </a:p>
        </p:txBody>
      </p:sp>
    </p:spTree>
    <p:extLst>
      <p:ext uri="{BB962C8B-B14F-4D97-AF65-F5344CB8AC3E}">
        <p14:creationId xmlns:p14="http://schemas.microsoft.com/office/powerpoint/2010/main" val="2827542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 name="Picture 45" descr="WordMark_Bl_Rd_RGB">
            <a:extLst>
              <a:ext uri="{FF2B5EF4-FFF2-40B4-BE49-F238E27FC236}">
                <a16:creationId xmlns:a16="http://schemas.microsoft.com/office/drawing/2014/main" id="{2AF1199E-ABE9-F838-49E9-9C6D7AF72C5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245600" y="5838825"/>
            <a:ext cx="2792558" cy="88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GOC FIP RGB E.jpg">
            <a:extLst>
              <a:ext uri="{FF2B5EF4-FFF2-40B4-BE49-F238E27FC236}">
                <a16:creationId xmlns:a16="http://schemas.microsoft.com/office/drawing/2014/main" id="{F3318B1D-3DD8-8DA3-7DE6-3EE7382A8E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243416" y="6321009"/>
            <a:ext cx="3441893" cy="35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1">
            <a:extLst>
              <a:ext uri="{FF2B5EF4-FFF2-40B4-BE49-F238E27FC236}">
                <a16:creationId xmlns:a16="http://schemas.microsoft.com/office/drawing/2014/main" id="{61ACEDA0-B6DD-4B2A-17FF-DB455E7CD240}"/>
              </a:ext>
            </a:extLst>
          </p:cNvPr>
          <p:cNvGrpSpPr>
            <a:grpSpLocks noChangeAspect="1"/>
          </p:cNvGrpSpPr>
          <p:nvPr userDrawn="1"/>
        </p:nvGrpSpPr>
        <p:grpSpPr bwMode="auto">
          <a:xfrm>
            <a:off x="243416" y="2403474"/>
            <a:ext cx="11705170" cy="2051051"/>
            <a:chOff x="0" y="2393949"/>
            <a:chExt cx="7428901" cy="2051051"/>
          </a:xfrm>
        </p:grpSpPr>
        <p:pic>
          <p:nvPicPr>
            <p:cNvPr id="5" name="Picture 10" descr="dreamstime_xxl_10272964 4x4 150dpi square brighter.jpg">
              <a:extLst>
                <a:ext uri="{FF2B5EF4-FFF2-40B4-BE49-F238E27FC236}">
                  <a16:creationId xmlns:a16="http://schemas.microsoft.com/office/drawing/2014/main" id="{975FF840-ABE7-6D67-0B95-397BE95D5D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407988" y="2395538"/>
              <a:ext cx="1303129" cy="204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9">
              <a:extLst>
                <a:ext uri="{FF2B5EF4-FFF2-40B4-BE49-F238E27FC236}">
                  <a16:creationId xmlns:a16="http://schemas.microsoft.com/office/drawing/2014/main" id="{9DA26D5B-1736-8BED-7FB3-2E2A712E8767}"/>
                </a:ext>
              </a:extLst>
            </p:cNvPr>
            <p:cNvSpPr>
              <a:spLocks noChangeArrowheads="1"/>
            </p:cNvSpPr>
            <p:nvPr userDrawn="1"/>
          </p:nvSpPr>
          <p:spPr bwMode="auto">
            <a:xfrm>
              <a:off x="0" y="2393950"/>
              <a:ext cx="365125" cy="2051050"/>
            </a:xfrm>
            <a:prstGeom prst="rect">
              <a:avLst/>
            </a:prstGeom>
            <a:solidFill>
              <a:srgbClr val="3E414C"/>
            </a:solidFill>
            <a:ln>
              <a:noFill/>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defRPr/>
              </a:pPr>
              <a:endParaRPr lang="en-CA" altLang="en-US" sz="1800">
                <a:latin typeface="Arial" panose="020B0604020202020204" pitchFamily="34" charset="0"/>
                <a:ea typeface="ＭＳ Ｐゴシック" panose="020B0600070205080204" pitchFamily="34" charset="-128"/>
              </a:endParaRPr>
            </a:p>
          </p:txBody>
        </p:sp>
        <p:pic>
          <p:nvPicPr>
            <p:cNvPr id="7" name="Picture 13">
              <a:extLst>
                <a:ext uri="{FF2B5EF4-FFF2-40B4-BE49-F238E27FC236}">
                  <a16:creationId xmlns:a16="http://schemas.microsoft.com/office/drawing/2014/main" id="{A4927F65-0BDB-2CDD-455C-D81A962566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auto">
            <a:xfrm>
              <a:off x="1753982" y="2393949"/>
              <a:ext cx="5674919" cy="204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6" descr="H:\New GOC Logo 2014\Graphic_GOC_2014_E.png">
            <a:extLst>
              <a:ext uri="{FF2B5EF4-FFF2-40B4-BE49-F238E27FC236}">
                <a16:creationId xmlns:a16="http://schemas.microsoft.com/office/drawing/2014/main" id="{9DDB246F-D4C5-7388-022C-17F74A628E7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313266" y="696685"/>
            <a:ext cx="4628189" cy="133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854894"/>
      </p:ext>
    </p:extLst>
  </p:cSld>
  <p:clrMapOvr>
    <a:overrideClrMapping bg1="lt1" tx1="dk1" bg2="lt2" tx2="dk2" accent1="accent1" accent2="accent2" accent3="accent3" accent4="accent4" accent5="accent5" accent6="accent6" hlink="hlink" folHlink="folHlink"/>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50323FD-3810-02A4-F3A0-BCE0AB4CD56B}"/>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16D6CF58-641B-42BF-9A63-AE34E5BD5464}" type="datetimeFigureOut">
              <a:rPr lang="en-US"/>
              <a:pPr>
                <a:defRPr/>
              </a:pPr>
              <a:t>7/7/2023</a:t>
            </a:fld>
            <a:endParaRPr lang="en-US"/>
          </a:p>
        </p:txBody>
      </p:sp>
      <p:sp>
        <p:nvSpPr>
          <p:cNvPr id="6" name="Footer Placeholder 4">
            <a:extLst>
              <a:ext uri="{FF2B5EF4-FFF2-40B4-BE49-F238E27FC236}">
                <a16:creationId xmlns:a16="http://schemas.microsoft.com/office/drawing/2014/main" id="{29A82FD8-38E2-AD4A-6E9B-7D1088FB69E2}"/>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7" name="Slide Number Placeholder 5">
            <a:extLst>
              <a:ext uri="{FF2B5EF4-FFF2-40B4-BE49-F238E27FC236}">
                <a16:creationId xmlns:a16="http://schemas.microsoft.com/office/drawing/2014/main" id="{93D3A315-B824-DF66-A597-1FD357DF346B}"/>
              </a:ext>
            </a:extLst>
          </p:cNvPr>
          <p:cNvSpPr>
            <a:spLocks noGrp="1"/>
          </p:cNvSpPr>
          <p:nvPr>
            <p:ph type="sldNum" sz="quarter" idx="12"/>
          </p:nvPr>
        </p:nvSpPr>
        <p:spPr/>
        <p:txBody>
          <a:bodyPr/>
          <a:lstStyle>
            <a:lvl1pPr>
              <a:defRPr/>
            </a:lvl1pPr>
          </a:lstStyle>
          <a:p>
            <a:pPr>
              <a:defRPr/>
            </a:pPr>
            <a:fld id="{3061F220-F444-4E65-9B6B-AE0CD2A87B41}" type="slidenum">
              <a:rPr lang="en-US"/>
              <a:pPr>
                <a:defRPr/>
              </a:pPr>
              <a:t>‹#›</a:t>
            </a:fld>
            <a:endParaRPr lang="en-US"/>
          </a:p>
        </p:txBody>
      </p:sp>
    </p:spTree>
    <p:extLst>
      <p:ext uri="{BB962C8B-B14F-4D97-AF65-F5344CB8AC3E}">
        <p14:creationId xmlns:p14="http://schemas.microsoft.com/office/powerpoint/2010/main" val="180913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1B959DE-1FDA-5C81-D7A8-B84209B35490}"/>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3165E520-07A3-4FFD-9CBC-947B712E8FFE}" type="datetimeFigureOut">
              <a:rPr lang="en-US"/>
              <a:pPr>
                <a:defRPr/>
              </a:pPr>
              <a:t>7/7/2023</a:t>
            </a:fld>
            <a:endParaRPr lang="en-US"/>
          </a:p>
        </p:txBody>
      </p:sp>
      <p:sp>
        <p:nvSpPr>
          <p:cNvPr id="5" name="Footer Placeholder 4">
            <a:extLst>
              <a:ext uri="{FF2B5EF4-FFF2-40B4-BE49-F238E27FC236}">
                <a16:creationId xmlns:a16="http://schemas.microsoft.com/office/drawing/2014/main" id="{0DAFF353-2AC1-D131-1C65-2401DEE49478}"/>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6" name="Slide Number Placeholder 5">
            <a:extLst>
              <a:ext uri="{FF2B5EF4-FFF2-40B4-BE49-F238E27FC236}">
                <a16:creationId xmlns:a16="http://schemas.microsoft.com/office/drawing/2014/main" id="{2BCF9F1C-EB90-5A72-160D-5391D2FC8DE1}"/>
              </a:ext>
            </a:extLst>
          </p:cNvPr>
          <p:cNvSpPr>
            <a:spLocks noGrp="1"/>
          </p:cNvSpPr>
          <p:nvPr>
            <p:ph type="sldNum" sz="quarter" idx="12"/>
          </p:nvPr>
        </p:nvSpPr>
        <p:spPr/>
        <p:txBody>
          <a:bodyPr/>
          <a:lstStyle>
            <a:lvl1pPr>
              <a:defRPr/>
            </a:lvl1pPr>
          </a:lstStyle>
          <a:p>
            <a:pPr>
              <a:defRPr/>
            </a:pPr>
            <a:fld id="{83C3193B-B877-46FC-82E6-5A48612A7F04}" type="slidenum">
              <a:rPr lang="en-US"/>
              <a:pPr>
                <a:defRPr/>
              </a:pPr>
              <a:t>‹#›</a:t>
            </a:fld>
            <a:endParaRPr lang="en-US"/>
          </a:p>
        </p:txBody>
      </p:sp>
    </p:spTree>
    <p:extLst>
      <p:ext uri="{BB962C8B-B14F-4D97-AF65-F5344CB8AC3E}">
        <p14:creationId xmlns:p14="http://schemas.microsoft.com/office/powerpoint/2010/main" val="407185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A0ADA70-664D-A49D-8293-07CEC8DA15D1}"/>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556203EE-3385-4FA5-B057-3D9012A8D043}" type="datetimeFigureOut">
              <a:rPr lang="en-US"/>
              <a:pPr>
                <a:defRPr/>
              </a:pPr>
              <a:t>7/7/2023</a:t>
            </a:fld>
            <a:endParaRPr lang="en-US"/>
          </a:p>
        </p:txBody>
      </p:sp>
      <p:sp>
        <p:nvSpPr>
          <p:cNvPr id="5" name="Footer Placeholder 4">
            <a:extLst>
              <a:ext uri="{FF2B5EF4-FFF2-40B4-BE49-F238E27FC236}">
                <a16:creationId xmlns:a16="http://schemas.microsoft.com/office/drawing/2014/main" id="{6A3E44B1-667F-DB78-6E38-DE07554A6BD3}"/>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6" name="Slide Number Placeholder 5">
            <a:extLst>
              <a:ext uri="{FF2B5EF4-FFF2-40B4-BE49-F238E27FC236}">
                <a16:creationId xmlns:a16="http://schemas.microsoft.com/office/drawing/2014/main" id="{067E6BF9-03ED-7859-2B70-9D38C4259882}"/>
              </a:ext>
            </a:extLst>
          </p:cNvPr>
          <p:cNvSpPr>
            <a:spLocks noGrp="1"/>
          </p:cNvSpPr>
          <p:nvPr>
            <p:ph type="sldNum" sz="quarter" idx="12"/>
          </p:nvPr>
        </p:nvSpPr>
        <p:spPr/>
        <p:txBody>
          <a:bodyPr/>
          <a:lstStyle>
            <a:lvl1pPr>
              <a:defRPr/>
            </a:lvl1pPr>
          </a:lstStyle>
          <a:p>
            <a:pPr>
              <a:defRPr/>
            </a:pPr>
            <a:fld id="{01E2FBC5-A933-4D69-8C91-EDE4AE363754}" type="slidenum">
              <a:rPr lang="en-US"/>
              <a:pPr>
                <a:defRPr/>
              </a:pPr>
              <a:t>‹#›</a:t>
            </a:fld>
            <a:endParaRPr lang="en-US"/>
          </a:p>
        </p:txBody>
      </p:sp>
    </p:spTree>
    <p:extLst>
      <p:ext uri="{BB962C8B-B14F-4D97-AF65-F5344CB8AC3E}">
        <p14:creationId xmlns:p14="http://schemas.microsoft.com/office/powerpoint/2010/main" val="171323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7891" y="136524"/>
            <a:ext cx="9227127" cy="805585"/>
          </a:xfrm>
          <a:prstGeom prst="rect">
            <a:avLst/>
          </a:prstGeom>
        </p:spPr>
        <p:txBody>
          <a:bodyPr anchor="b"/>
          <a:lstStyle>
            <a:lvl1pPr algn="l">
              <a:defRPr sz="36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27891" y="1321522"/>
            <a:ext cx="9144000" cy="1655762"/>
          </a:xfrm>
        </p:spPr>
        <p:txBody>
          <a:bodyPr/>
          <a:lstStyle>
            <a:lvl1pPr marL="342900" indent="-34290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BCD9336A-CDBD-196D-1C9A-B321B380D75D}"/>
              </a:ext>
            </a:extLst>
          </p:cNvPr>
          <p:cNvSpPr>
            <a:spLocks noGrp="1"/>
          </p:cNvSpPr>
          <p:nvPr>
            <p:ph type="sldNum" sz="quarter" idx="12"/>
          </p:nvPr>
        </p:nvSpPr>
        <p:spPr/>
        <p:txBody>
          <a:bodyPr/>
          <a:lstStyle>
            <a:lvl1pPr>
              <a:defRPr/>
            </a:lvl1pPr>
          </a:lstStyle>
          <a:p>
            <a:pPr>
              <a:defRPr/>
            </a:pPr>
            <a:fld id="{CBFAF4B6-E4D6-493E-9A89-11CB6742AA95}" type="slidenum">
              <a:rPr lang="en-US"/>
              <a:pPr>
                <a:defRPr/>
              </a:pPr>
              <a:t>‹#›</a:t>
            </a:fld>
            <a:endParaRPr lang="en-US"/>
          </a:p>
        </p:txBody>
      </p:sp>
    </p:spTree>
    <p:extLst>
      <p:ext uri="{BB962C8B-B14F-4D97-AF65-F5344CB8AC3E}">
        <p14:creationId xmlns:p14="http://schemas.microsoft.com/office/powerpoint/2010/main" val="236062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lang="en-US" sz="3200" b="1" dirty="0">
                <a:solidFill>
                  <a:srgbClr val="FFFFFF"/>
                </a:solidFill>
                <a:latin typeface="+mn-lt"/>
                <a:ea typeface="ＭＳ Ｐゴシック" pitchFamily="34" charset="-128"/>
                <a:cs typeface="+mn-cs"/>
              </a:defRPr>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0D9C05-A448-89C2-0EC0-CCB1CE6EE768}"/>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11FD392C-05BA-4934-BBDA-2FF13023FE6D}" type="datetimeFigureOut">
              <a:rPr lang="en-US"/>
              <a:pPr>
                <a:defRPr/>
              </a:pPr>
              <a:t>7/7/2023</a:t>
            </a:fld>
            <a:endParaRPr lang="en-US"/>
          </a:p>
        </p:txBody>
      </p:sp>
      <p:sp>
        <p:nvSpPr>
          <p:cNvPr id="5" name="Footer Placeholder 4">
            <a:extLst>
              <a:ext uri="{FF2B5EF4-FFF2-40B4-BE49-F238E27FC236}">
                <a16:creationId xmlns:a16="http://schemas.microsoft.com/office/drawing/2014/main" id="{D91E41D8-53C5-E917-9EBF-A3B17C500086}"/>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6" name="Slide Number Placeholder 5">
            <a:extLst>
              <a:ext uri="{FF2B5EF4-FFF2-40B4-BE49-F238E27FC236}">
                <a16:creationId xmlns:a16="http://schemas.microsoft.com/office/drawing/2014/main" id="{6ABA6714-893D-4771-E0D8-698088B3A1E3}"/>
              </a:ext>
            </a:extLst>
          </p:cNvPr>
          <p:cNvSpPr>
            <a:spLocks noGrp="1"/>
          </p:cNvSpPr>
          <p:nvPr>
            <p:ph type="sldNum" sz="quarter" idx="12"/>
          </p:nvPr>
        </p:nvSpPr>
        <p:spPr/>
        <p:txBody>
          <a:bodyPr/>
          <a:lstStyle>
            <a:lvl1pPr>
              <a:defRPr/>
            </a:lvl1pPr>
          </a:lstStyle>
          <a:p>
            <a:pPr>
              <a:defRPr/>
            </a:pPr>
            <a:fld id="{850D5914-073F-4448-8D63-485C3E479AB4}" type="slidenum">
              <a:rPr lang="en-US"/>
              <a:pPr>
                <a:defRPr/>
              </a:pPr>
              <a:t>‹#›</a:t>
            </a:fld>
            <a:endParaRPr lang="en-US"/>
          </a:p>
        </p:txBody>
      </p:sp>
    </p:spTree>
    <p:extLst>
      <p:ext uri="{BB962C8B-B14F-4D97-AF65-F5344CB8AC3E}">
        <p14:creationId xmlns:p14="http://schemas.microsoft.com/office/powerpoint/2010/main" val="41267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5485D6-32D9-8D74-DA1F-9AD73EEFEC12}"/>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0953D76E-5FD0-4605-AF29-B3F6FE1D1264}" type="datetimeFigureOut">
              <a:rPr lang="en-US"/>
              <a:pPr>
                <a:defRPr/>
              </a:pPr>
              <a:t>7/7/2023</a:t>
            </a:fld>
            <a:endParaRPr lang="en-US"/>
          </a:p>
        </p:txBody>
      </p:sp>
      <p:sp>
        <p:nvSpPr>
          <p:cNvPr id="5" name="Footer Placeholder 4">
            <a:extLst>
              <a:ext uri="{FF2B5EF4-FFF2-40B4-BE49-F238E27FC236}">
                <a16:creationId xmlns:a16="http://schemas.microsoft.com/office/drawing/2014/main" id="{C4A7395E-B538-4A3A-7059-768C8FBA847B}"/>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6" name="Slide Number Placeholder 5">
            <a:extLst>
              <a:ext uri="{FF2B5EF4-FFF2-40B4-BE49-F238E27FC236}">
                <a16:creationId xmlns:a16="http://schemas.microsoft.com/office/drawing/2014/main" id="{00C62FB2-973F-7062-28D8-AA8C6A7D0002}"/>
              </a:ext>
            </a:extLst>
          </p:cNvPr>
          <p:cNvSpPr>
            <a:spLocks noGrp="1"/>
          </p:cNvSpPr>
          <p:nvPr>
            <p:ph type="sldNum" sz="quarter" idx="12"/>
          </p:nvPr>
        </p:nvSpPr>
        <p:spPr/>
        <p:txBody>
          <a:bodyPr/>
          <a:lstStyle>
            <a:lvl1pPr>
              <a:defRPr/>
            </a:lvl1pPr>
          </a:lstStyle>
          <a:p>
            <a:pPr>
              <a:defRPr/>
            </a:pPr>
            <a:fld id="{CD4B8097-8099-4330-8880-A509ED8C63C2}" type="slidenum">
              <a:rPr lang="en-US"/>
              <a:pPr>
                <a:defRPr/>
              </a:pPr>
              <a:t>‹#›</a:t>
            </a:fld>
            <a:endParaRPr lang="en-US"/>
          </a:p>
        </p:txBody>
      </p:sp>
    </p:spTree>
    <p:extLst>
      <p:ext uri="{BB962C8B-B14F-4D97-AF65-F5344CB8AC3E}">
        <p14:creationId xmlns:p14="http://schemas.microsoft.com/office/powerpoint/2010/main" val="28276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lang="en-US" sz="3200" b="1" kern="1200" dirty="0">
                <a:solidFill>
                  <a:srgbClr val="FFFFFF"/>
                </a:solidFill>
                <a:latin typeface="+mn-lt"/>
                <a:ea typeface="ＭＳ Ｐゴシック" pitchFamily="34" charset="-128"/>
                <a:cs typeface="+mn-cs"/>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8825039-864E-D5C9-49CA-67A1E059A8D3}"/>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886493D9-82B8-4CB7-A420-02A50E8EDBD8}" type="datetimeFigureOut">
              <a:rPr lang="en-US"/>
              <a:pPr>
                <a:defRPr/>
              </a:pPr>
              <a:t>7/7/2023</a:t>
            </a:fld>
            <a:endParaRPr lang="en-US"/>
          </a:p>
        </p:txBody>
      </p:sp>
      <p:sp>
        <p:nvSpPr>
          <p:cNvPr id="6" name="Footer Placeholder 4">
            <a:extLst>
              <a:ext uri="{FF2B5EF4-FFF2-40B4-BE49-F238E27FC236}">
                <a16:creationId xmlns:a16="http://schemas.microsoft.com/office/drawing/2014/main" id="{41446762-6915-A3A4-6411-E7AF1D40B2A1}"/>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7" name="Slide Number Placeholder 5">
            <a:extLst>
              <a:ext uri="{FF2B5EF4-FFF2-40B4-BE49-F238E27FC236}">
                <a16:creationId xmlns:a16="http://schemas.microsoft.com/office/drawing/2014/main" id="{621973D4-9F4B-FF32-5D9E-7E9794558644}"/>
              </a:ext>
            </a:extLst>
          </p:cNvPr>
          <p:cNvSpPr>
            <a:spLocks noGrp="1"/>
          </p:cNvSpPr>
          <p:nvPr>
            <p:ph type="sldNum" sz="quarter" idx="12"/>
          </p:nvPr>
        </p:nvSpPr>
        <p:spPr/>
        <p:txBody>
          <a:bodyPr/>
          <a:lstStyle>
            <a:lvl1pPr>
              <a:defRPr/>
            </a:lvl1pPr>
          </a:lstStyle>
          <a:p>
            <a:pPr>
              <a:defRPr/>
            </a:pPr>
            <a:fld id="{7982677D-7C98-499E-BDB0-C6E3D036BADE}" type="slidenum">
              <a:rPr lang="en-US"/>
              <a:pPr>
                <a:defRPr/>
              </a:pPr>
              <a:t>‹#›</a:t>
            </a:fld>
            <a:endParaRPr lang="en-US"/>
          </a:p>
        </p:txBody>
      </p:sp>
    </p:spTree>
    <p:extLst>
      <p:ext uri="{BB962C8B-B14F-4D97-AF65-F5344CB8AC3E}">
        <p14:creationId xmlns:p14="http://schemas.microsoft.com/office/powerpoint/2010/main" val="407064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lvl1pPr>
              <a:defRPr lang="en-US" sz="3200" b="1" dirty="0">
                <a:solidFill>
                  <a:srgbClr val="FFFFFF"/>
                </a:solidFill>
                <a:latin typeface="+mn-lt"/>
                <a:ea typeface="ＭＳ Ｐゴシック" pitchFamily="34" charset="-128"/>
                <a:cs typeface="+mn-cs"/>
              </a:defRPr>
            </a:lvl1pPr>
          </a:lstStyle>
          <a:p>
            <a:pPr lvl="0"/>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64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DAF7527-C2D5-A602-DAD4-873D7BAA79B6}"/>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C8C25908-82BA-4502-9DEE-F2B16D00F7B4}" type="datetimeFigureOut">
              <a:rPr lang="en-US"/>
              <a:pPr>
                <a:defRPr/>
              </a:pPr>
              <a:t>7/7/2023</a:t>
            </a:fld>
            <a:endParaRPr lang="en-US"/>
          </a:p>
        </p:txBody>
      </p:sp>
      <p:sp>
        <p:nvSpPr>
          <p:cNvPr id="4" name="Footer Placeholder 4">
            <a:extLst>
              <a:ext uri="{FF2B5EF4-FFF2-40B4-BE49-F238E27FC236}">
                <a16:creationId xmlns:a16="http://schemas.microsoft.com/office/drawing/2014/main" id="{2169F5CE-CBBF-62E3-EFE7-2D5D49A77C8B}"/>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5" name="Slide Number Placeholder 5">
            <a:extLst>
              <a:ext uri="{FF2B5EF4-FFF2-40B4-BE49-F238E27FC236}">
                <a16:creationId xmlns:a16="http://schemas.microsoft.com/office/drawing/2014/main" id="{431EE7BE-2AE3-A30F-9315-932512A51A6D}"/>
              </a:ext>
            </a:extLst>
          </p:cNvPr>
          <p:cNvSpPr>
            <a:spLocks noGrp="1"/>
          </p:cNvSpPr>
          <p:nvPr>
            <p:ph type="sldNum" sz="quarter" idx="12"/>
          </p:nvPr>
        </p:nvSpPr>
        <p:spPr/>
        <p:txBody>
          <a:bodyPr/>
          <a:lstStyle>
            <a:lvl1pPr>
              <a:defRPr/>
            </a:lvl1pPr>
          </a:lstStyle>
          <a:p>
            <a:pPr>
              <a:defRPr/>
            </a:pPr>
            <a:fld id="{60F2B97B-9223-41E9-8393-B8BAC71F91CE}" type="slidenum">
              <a:rPr lang="en-US"/>
              <a:pPr>
                <a:defRPr/>
              </a:pPr>
              <a:t>‹#›</a:t>
            </a:fld>
            <a:endParaRPr lang="en-US"/>
          </a:p>
        </p:txBody>
      </p:sp>
    </p:spTree>
    <p:extLst>
      <p:ext uri="{BB962C8B-B14F-4D97-AF65-F5344CB8AC3E}">
        <p14:creationId xmlns:p14="http://schemas.microsoft.com/office/powerpoint/2010/main" val="397529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ADB596-57EC-30F3-757B-C882CEBE4A16}"/>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48A578EF-7B93-4F5B-9FC9-AD919BE9500F}" type="datetimeFigureOut">
              <a:rPr lang="en-US"/>
              <a:pPr>
                <a:defRPr/>
              </a:pPr>
              <a:t>7/7/2023</a:t>
            </a:fld>
            <a:endParaRPr lang="en-US"/>
          </a:p>
        </p:txBody>
      </p:sp>
      <p:sp>
        <p:nvSpPr>
          <p:cNvPr id="3" name="Footer Placeholder 4">
            <a:extLst>
              <a:ext uri="{FF2B5EF4-FFF2-40B4-BE49-F238E27FC236}">
                <a16:creationId xmlns:a16="http://schemas.microsoft.com/office/drawing/2014/main" id="{333C0FFF-C407-8651-D2B5-DD8BD86967A3}"/>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4" name="Slide Number Placeholder 5">
            <a:extLst>
              <a:ext uri="{FF2B5EF4-FFF2-40B4-BE49-F238E27FC236}">
                <a16:creationId xmlns:a16="http://schemas.microsoft.com/office/drawing/2014/main" id="{0DC4AB0B-F752-8A20-C663-76E045A39BC1}"/>
              </a:ext>
            </a:extLst>
          </p:cNvPr>
          <p:cNvSpPr>
            <a:spLocks noGrp="1"/>
          </p:cNvSpPr>
          <p:nvPr>
            <p:ph type="sldNum" sz="quarter" idx="12"/>
          </p:nvPr>
        </p:nvSpPr>
        <p:spPr/>
        <p:txBody>
          <a:bodyPr/>
          <a:lstStyle>
            <a:lvl1pPr>
              <a:defRPr/>
            </a:lvl1pPr>
          </a:lstStyle>
          <a:p>
            <a:pPr>
              <a:defRPr/>
            </a:pPr>
            <a:fld id="{2BC60E22-E78A-48ED-A8A3-0398BD1E64ED}" type="slidenum">
              <a:rPr lang="en-US"/>
              <a:pPr>
                <a:defRPr/>
              </a:pPr>
              <a:t>‹#›</a:t>
            </a:fld>
            <a:endParaRPr lang="en-US"/>
          </a:p>
        </p:txBody>
      </p:sp>
    </p:spTree>
    <p:extLst>
      <p:ext uri="{BB962C8B-B14F-4D97-AF65-F5344CB8AC3E}">
        <p14:creationId xmlns:p14="http://schemas.microsoft.com/office/powerpoint/2010/main" val="404332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7D4BD4B-5556-5425-4059-D92679594503}"/>
              </a:ext>
            </a:extLst>
          </p:cNvPr>
          <p:cNvSpPr>
            <a:spLocks noGrp="1"/>
          </p:cNvSpPr>
          <p:nvPr>
            <p:ph type="dt" sz="half" idx="10"/>
          </p:nvPr>
        </p:nvSpPr>
        <p:spPr>
          <a:xfrm>
            <a:off x="838200" y="6356351"/>
            <a:ext cx="2743200" cy="365125"/>
          </a:xfrm>
          <a:prstGeom prst="rect">
            <a:avLst/>
          </a:prstGeom>
        </p:spPr>
        <p:txBody>
          <a:bodyPr/>
          <a:lstStyle>
            <a:lvl1pPr>
              <a:defRPr/>
            </a:lvl1pPr>
          </a:lstStyle>
          <a:p>
            <a:pPr>
              <a:defRPr/>
            </a:pPr>
            <a:fld id="{B3010ED3-2524-4E33-BF0E-448B09CD59AD}" type="datetimeFigureOut">
              <a:rPr lang="en-US"/>
              <a:pPr>
                <a:defRPr/>
              </a:pPr>
              <a:t>7/7/2023</a:t>
            </a:fld>
            <a:endParaRPr lang="en-US"/>
          </a:p>
        </p:txBody>
      </p:sp>
      <p:sp>
        <p:nvSpPr>
          <p:cNvPr id="6" name="Footer Placeholder 4">
            <a:extLst>
              <a:ext uri="{FF2B5EF4-FFF2-40B4-BE49-F238E27FC236}">
                <a16:creationId xmlns:a16="http://schemas.microsoft.com/office/drawing/2014/main" id="{FF65796B-534B-09B4-7602-20FB670EE109}"/>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a:defRPr/>
            </a:pPr>
            <a:r>
              <a:rPr lang="en-US"/>
              <a:t>3769333</a:t>
            </a:r>
          </a:p>
        </p:txBody>
      </p:sp>
      <p:sp>
        <p:nvSpPr>
          <p:cNvPr id="7" name="Slide Number Placeholder 5">
            <a:extLst>
              <a:ext uri="{FF2B5EF4-FFF2-40B4-BE49-F238E27FC236}">
                <a16:creationId xmlns:a16="http://schemas.microsoft.com/office/drawing/2014/main" id="{5F330365-3989-61F7-E821-10960D489D24}"/>
              </a:ext>
            </a:extLst>
          </p:cNvPr>
          <p:cNvSpPr>
            <a:spLocks noGrp="1"/>
          </p:cNvSpPr>
          <p:nvPr>
            <p:ph type="sldNum" sz="quarter" idx="12"/>
          </p:nvPr>
        </p:nvSpPr>
        <p:spPr/>
        <p:txBody>
          <a:bodyPr/>
          <a:lstStyle>
            <a:lvl1pPr>
              <a:defRPr/>
            </a:lvl1pPr>
          </a:lstStyle>
          <a:p>
            <a:pPr>
              <a:defRPr/>
            </a:pPr>
            <a:fld id="{B4D4F41B-CAAF-4482-BC76-890735ED0928}" type="slidenum">
              <a:rPr lang="en-US"/>
              <a:pPr>
                <a:defRPr/>
              </a:pPr>
              <a:t>‹#›</a:t>
            </a:fld>
            <a:endParaRPr lang="en-US"/>
          </a:p>
        </p:txBody>
      </p:sp>
    </p:spTree>
    <p:extLst>
      <p:ext uri="{BB962C8B-B14F-4D97-AF65-F5344CB8AC3E}">
        <p14:creationId xmlns:p14="http://schemas.microsoft.com/office/powerpoint/2010/main" val="78167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8629D6D-E9AB-4062-018D-B7D9354C4B7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29C0928-8A7E-5925-D55F-EDA279C639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53F54FE-8AE7-4BD3-8128-331103BED4CE}" type="slidenum">
              <a:rPr lang="en-US"/>
              <a:pPr>
                <a:defRPr/>
              </a:pPr>
              <a:t>‹#›</a:t>
            </a:fld>
            <a:endParaRPr lang="en-US"/>
          </a:p>
        </p:txBody>
      </p:sp>
      <p:sp>
        <p:nvSpPr>
          <p:cNvPr id="7" name="Rectangle 33">
            <a:extLst>
              <a:ext uri="{FF2B5EF4-FFF2-40B4-BE49-F238E27FC236}">
                <a16:creationId xmlns:a16="http://schemas.microsoft.com/office/drawing/2014/main" id="{ED2FC8BB-6BD7-981B-EA16-2F3BEC2C178C}"/>
              </a:ext>
            </a:extLst>
          </p:cNvPr>
          <p:cNvSpPr txBox="1">
            <a:spLocks noChangeArrowheads="1"/>
          </p:cNvSpPr>
          <p:nvPr userDrawn="1"/>
        </p:nvSpPr>
        <p:spPr bwMode="auto">
          <a:xfrm>
            <a:off x="8906933" y="6461126"/>
            <a:ext cx="2844800" cy="258763"/>
          </a:xfrm>
          <a:prstGeom prst="rect">
            <a:avLst/>
          </a:prstGeom>
          <a:noFill/>
          <a:ln>
            <a:noFill/>
          </a:ln>
          <a:effectLst/>
        </p:spPr>
        <p:txBody>
          <a:bodyPr/>
          <a:lstStyle>
            <a:defPPr>
              <a:defRPr lang="en-US"/>
            </a:defPPr>
            <a:lvl1pPr marL="0" algn="r" defTabSz="457200" rtl="0" eaLnBrk="1" latinLnBrk="0" hangingPunct="1">
              <a:spcBef>
                <a:spcPct val="0"/>
              </a:spcBef>
              <a:buClrTx/>
              <a:buFontTx/>
              <a:buNone/>
              <a:defRPr sz="1000" kern="1200">
                <a:solidFill>
                  <a:srgbClr val="777777"/>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Aft>
                <a:spcPts val="0"/>
              </a:spcAft>
              <a:defRPr/>
            </a:pPr>
            <a:fld id="{56F5261B-D424-4F42-8803-3644FAD28D9A}" type="slidenum">
              <a:rPr lang="en-US" altLang="en-US" sz="1000" smtClean="0"/>
              <a:pPr fontAlgn="auto">
                <a:spcAft>
                  <a:spcPts val="0"/>
                </a:spcAft>
                <a:defRPr/>
              </a:pPr>
              <a:t>‹#›</a:t>
            </a:fld>
            <a:endParaRPr lang="en-US" altLang="en-US" sz="1000"/>
          </a:p>
        </p:txBody>
      </p:sp>
      <p:sp>
        <p:nvSpPr>
          <p:cNvPr id="8" name="Rectangle 17">
            <a:extLst>
              <a:ext uri="{FF2B5EF4-FFF2-40B4-BE49-F238E27FC236}">
                <a16:creationId xmlns:a16="http://schemas.microsoft.com/office/drawing/2014/main" id="{3879F256-54C5-0F13-49CC-A55FF5F98E6F}"/>
              </a:ext>
            </a:extLst>
          </p:cNvPr>
          <p:cNvSpPr txBox="1">
            <a:spLocks noChangeArrowheads="1"/>
          </p:cNvSpPr>
          <p:nvPr userDrawn="1"/>
        </p:nvSpPr>
        <p:spPr bwMode="auto">
          <a:xfrm>
            <a:off x="368300" y="96838"/>
            <a:ext cx="10972800" cy="838200"/>
          </a:xfrm>
          <a:prstGeom prst="rect">
            <a:avLst/>
          </a:prstGeom>
          <a:noFill/>
          <a:ln>
            <a:noFill/>
          </a:ln>
          <a:effectLst>
            <a:outerShdw blurRad="63500" dist="38099" dir="2700000" algn="ctr" rotWithShape="0">
              <a:schemeClr val="tx1">
                <a:alpha val="50000"/>
              </a:schemeClr>
            </a:outerShdw>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400"/>
              <a:t>Click to edit Master title style</a:t>
            </a:r>
          </a:p>
        </p:txBody>
      </p:sp>
      <p:sp>
        <p:nvSpPr>
          <p:cNvPr id="1032" name="Rectangle 49">
            <a:extLst>
              <a:ext uri="{FF2B5EF4-FFF2-40B4-BE49-F238E27FC236}">
                <a16:creationId xmlns:a16="http://schemas.microsoft.com/office/drawing/2014/main" id="{7AA84FB2-4179-76F8-540C-6B7FDF08DA1A}"/>
              </a:ext>
            </a:extLst>
          </p:cNvPr>
          <p:cNvSpPr>
            <a:spLocks noChangeArrowheads="1"/>
          </p:cNvSpPr>
          <p:nvPr userDrawn="1"/>
        </p:nvSpPr>
        <p:spPr bwMode="auto">
          <a:xfrm>
            <a:off x="0" y="-7144"/>
            <a:ext cx="11120438" cy="1045369"/>
          </a:xfrm>
          <a:prstGeom prst="rect">
            <a:avLst/>
          </a:prstGeom>
          <a:solidFill>
            <a:srgbClr val="3E414C"/>
          </a:solidFill>
          <a:ln>
            <a:noFill/>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defRPr/>
            </a:pPr>
            <a:endParaRPr lang="en-CA" altLang="en-US" sz="1200">
              <a:latin typeface="Arial" panose="020B0604020202020204" pitchFamily="34" charset="0"/>
              <a:ea typeface="ＭＳ Ｐゴシック" panose="020B0600070205080204" pitchFamily="34" charset="-128"/>
            </a:endParaRPr>
          </a:p>
        </p:txBody>
      </p:sp>
      <p:pic>
        <p:nvPicPr>
          <p:cNvPr id="1033" name="Picture 10" descr="dreamstime 0272964 2x2 100 dpi brighter.jpg">
            <a:extLst>
              <a:ext uri="{FF2B5EF4-FFF2-40B4-BE49-F238E27FC236}">
                <a16:creationId xmlns:a16="http://schemas.microsoft.com/office/drawing/2014/main" id="{77731E9F-99E2-25AF-40A8-20C32F96028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bwMode="auto">
          <a:xfrm>
            <a:off x="11158538" y="-7143"/>
            <a:ext cx="10461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4" descr="GOC Tagline E.jpg">
            <a:extLst>
              <a:ext uri="{FF2B5EF4-FFF2-40B4-BE49-F238E27FC236}">
                <a16:creationId xmlns:a16="http://schemas.microsoft.com/office/drawing/2014/main" id="{DD1F62EB-B8A5-B5C5-0D28-5F9B26FB007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9585365" y="1105998"/>
            <a:ext cx="2552130" cy="1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GOC FIP RGB E.jpg">
            <a:extLst>
              <a:ext uri="{FF2B5EF4-FFF2-40B4-BE49-F238E27FC236}">
                <a16:creationId xmlns:a16="http://schemas.microsoft.com/office/drawing/2014/main" id="{B451CC03-E2D5-B1B6-BAAC-52716DE4D6A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bwMode="auto">
          <a:xfrm>
            <a:off x="243416" y="6321009"/>
            <a:ext cx="3441893" cy="35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942056"/>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scanada.maps.arcgis.com/apps/dashboards/eb17e8a69fd44ae9bda27bbf037acbcb"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pscanada.maps.arcgis.com/apps/dashboards/eb17e8a69fd44ae9bda27bbf037acbcb"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xperience.arcgis.com/experience/2a458732ad5a437bb4e0034064ab390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experience.arcgis.com/experience/2a458732ad5a437bb4e0034064ab390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goc-cog-pscanada.hub.arcgis.com/"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mailto:Darlene.Tran@ps-sp.gc.ca" TargetMode="External"/><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goc-cog-pscanada.hub.arcgis.com/" TargetMode="External"/><Relationship Id="rId4" Type="http://schemas.openxmlformats.org/officeDocument/2006/relationships/hyperlink" Target="mailto:Ps.gocgeomatics-geomatiquecog.sp@ps-sp.gc.ca" TargetMode="Externa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scanada.maps.arcgis.com/apps/MapSeries/index.html?appid=fad7ab607dab4b3cb8f433c42460338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pscanada.maps.arcgis.com/apps/MapSeries/index.html?appid=fad7ab607dab4b3cb8f433c42460338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69EF2-AC2D-1972-6F3A-AA89E50B32E5}"/>
              </a:ext>
            </a:extLst>
          </p:cNvPr>
          <p:cNvSpPr txBox="1"/>
          <p:nvPr/>
        </p:nvSpPr>
        <p:spPr>
          <a:xfrm>
            <a:off x="3153747" y="2890391"/>
            <a:ext cx="5673348" cy="1077218"/>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ArcGIS Online </a:t>
            </a:r>
          </a:p>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Emergency Management</a:t>
            </a:r>
          </a:p>
        </p:txBody>
      </p:sp>
    </p:spTree>
    <p:extLst>
      <p:ext uri="{BB962C8B-B14F-4D97-AF65-F5344CB8AC3E}">
        <p14:creationId xmlns:p14="http://schemas.microsoft.com/office/powerpoint/2010/main" val="1467644949"/>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837-9330-2EFD-1E18-086248C450C9}"/>
              </a:ext>
            </a:extLst>
          </p:cNvPr>
          <p:cNvSpPr>
            <a:spLocks noGrp="1"/>
          </p:cNvSpPr>
          <p:nvPr>
            <p:ph type="ctrTitle"/>
          </p:nvPr>
        </p:nvSpPr>
        <p:spPr/>
        <p:txBody>
          <a:bodyPr/>
          <a:lstStyle/>
          <a:p>
            <a:r>
              <a:rPr lang="en-US" dirty="0"/>
              <a:t>Flooding in Manitoba</a:t>
            </a:r>
          </a:p>
        </p:txBody>
      </p:sp>
      <p:sp>
        <p:nvSpPr>
          <p:cNvPr id="3" name="Subtitle 2">
            <a:extLst>
              <a:ext uri="{FF2B5EF4-FFF2-40B4-BE49-F238E27FC236}">
                <a16:creationId xmlns:a16="http://schemas.microsoft.com/office/drawing/2014/main" id="{8FFF63A5-2881-36F1-8DE9-2DB5DE573028}"/>
              </a:ext>
            </a:extLst>
          </p:cNvPr>
          <p:cNvSpPr>
            <a:spLocks noGrp="1"/>
          </p:cNvSpPr>
          <p:nvPr>
            <p:ph type="subTitle" idx="1"/>
          </p:nvPr>
        </p:nvSpPr>
        <p:spPr/>
        <p:txBody>
          <a:bodyPr/>
          <a:lstStyle/>
          <a:p>
            <a:r>
              <a:rPr lang="en-US" dirty="0">
                <a:hlinkClick r:id="rId3"/>
              </a:rPr>
              <a:t>State of Local Emergencies – Survey123</a:t>
            </a:r>
            <a:endParaRPr lang="en-US" dirty="0"/>
          </a:p>
        </p:txBody>
      </p:sp>
      <p:pic>
        <p:nvPicPr>
          <p:cNvPr id="5" name="Picture 4">
            <a:extLst>
              <a:ext uri="{FF2B5EF4-FFF2-40B4-BE49-F238E27FC236}">
                <a16:creationId xmlns:a16="http://schemas.microsoft.com/office/drawing/2014/main" id="{1DDA435A-2876-B4AF-CC4E-3A01EC7BCD20}"/>
              </a:ext>
            </a:extLst>
          </p:cNvPr>
          <p:cNvPicPr>
            <a:picLocks noChangeAspect="1"/>
          </p:cNvPicPr>
          <p:nvPr/>
        </p:nvPicPr>
        <p:blipFill>
          <a:blip r:embed="rId4"/>
          <a:stretch>
            <a:fillRect/>
          </a:stretch>
        </p:blipFill>
        <p:spPr>
          <a:xfrm>
            <a:off x="1534137" y="1763486"/>
            <a:ext cx="9123726" cy="44283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777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837-9330-2EFD-1E18-086248C450C9}"/>
              </a:ext>
            </a:extLst>
          </p:cNvPr>
          <p:cNvSpPr>
            <a:spLocks noGrp="1"/>
          </p:cNvSpPr>
          <p:nvPr>
            <p:ph type="ctrTitle"/>
          </p:nvPr>
        </p:nvSpPr>
        <p:spPr/>
        <p:txBody>
          <a:bodyPr/>
          <a:lstStyle/>
          <a:p>
            <a:r>
              <a:rPr lang="en-US" dirty="0"/>
              <a:t>Flooding in Manitoba</a:t>
            </a:r>
          </a:p>
        </p:txBody>
      </p:sp>
      <p:sp>
        <p:nvSpPr>
          <p:cNvPr id="3" name="Subtitle 2">
            <a:extLst>
              <a:ext uri="{FF2B5EF4-FFF2-40B4-BE49-F238E27FC236}">
                <a16:creationId xmlns:a16="http://schemas.microsoft.com/office/drawing/2014/main" id="{8FFF63A5-2881-36F1-8DE9-2DB5DE573028}"/>
              </a:ext>
            </a:extLst>
          </p:cNvPr>
          <p:cNvSpPr>
            <a:spLocks noGrp="1"/>
          </p:cNvSpPr>
          <p:nvPr>
            <p:ph type="subTitle" idx="1"/>
          </p:nvPr>
        </p:nvSpPr>
        <p:spPr>
          <a:xfrm>
            <a:off x="327891" y="1140319"/>
            <a:ext cx="9144000" cy="1655762"/>
          </a:xfrm>
        </p:spPr>
        <p:txBody>
          <a:bodyPr/>
          <a:lstStyle/>
          <a:p>
            <a:r>
              <a:rPr lang="en-US" dirty="0">
                <a:hlinkClick r:id="rId3"/>
              </a:rPr>
              <a:t>State of Local Emergencies – Survey123</a:t>
            </a:r>
            <a:endParaRPr lang="en-US" dirty="0"/>
          </a:p>
        </p:txBody>
      </p:sp>
      <p:pic>
        <p:nvPicPr>
          <p:cNvPr id="4" name="Picture 3">
            <a:extLst>
              <a:ext uri="{FF2B5EF4-FFF2-40B4-BE49-F238E27FC236}">
                <a16:creationId xmlns:a16="http://schemas.microsoft.com/office/drawing/2014/main" id="{10FD07DB-F10B-4090-9FBF-E0461461B42B}"/>
              </a:ext>
            </a:extLst>
          </p:cNvPr>
          <p:cNvPicPr>
            <a:picLocks noChangeAspect="1"/>
          </p:cNvPicPr>
          <p:nvPr/>
        </p:nvPicPr>
        <p:blipFill>
          <a:blip r:embed="rId4"/>
          <a:stretch>
            <a:fillRect/>
          </a:stretch>
        </p:blipFill>
        <p:spPr>
          <a:xfrm>
            <a:off x="2518224" y="1672086"/>
            <a:ext cx="3086286" cy="452291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C565946-AB3A-31DE-E4D7-1F4C5D3594F1}"/>
              </a:ext>
            </a:extLst>
          </p:cNvPr>
          <p:cNvPicPr>
            <a:picLocks noChangeAspect="1"/>
          </p:cNvPicPr>
          <p:nvPr/>
        </p:nvPicPr>
        <p:blipFill>
          <a:blip r:embed="rId5"/>
          <a:stretch>
            <a:fillRect/>
          </a:stretch>
        </p:blipFill>
        <p:spPr>
          <a:xfrm>
            <a:off x="6352340" y="2149403"/>
            <a:ext cx="3979212" cy="356827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0784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0D69-10CB-81C3-AFE2-1B0EF5AA23E6}"/>
              </a:ext>
            </a:extLst>
          </p:cNvPr>
          <p:cNvSpPr>
            <a:spLocks noGrp="1"/>
          </p:cNvSpPr>
          <p:nvPr>
            <p:ph type="ctrTitle"/>
          </p:nvPr>
        </p:nvSpPr>
        <p:spPr/>
        <p:txBody>
          <a:bodyPr/>
          <a:lstStyle/>
          <a:p>
            <a:r>
              <a:rPr lang="en-US" dirty="0"/>
              <a:t>Wildfires across Canada</a:t>
            </a:r>
          </a:p>
        </p:txBody>
      </p:sp>
      <p:sp>
        <p:nvSpPr>
          <p:cNvPr id="3" name="Subtitle 2">
            <a:extLst>
              <a:ext uri="{FF2B5EF4-FFF2-40B4-BE49-F238E27FC236}">
                <a16:creationId xmlns:a16="http://schemas.microsoft.com/office/drawing/2014/main" id="{79A6DDBF-E3BB-A0A6-F76C-E9BA52B1BF31}"/>
              </a:ext>
            </a:extLst>
          </p:cNvPr>
          <p:cNvSpPr>
            <a:spLocks noGrp="1"/>
          </p:cNvSpPr>
          <p:nvPr>
            <p:ph type="subTitle" idx="1"/>
          </p:nvPr>
        </p:nvSpPr>
        <p:spPr>
          <a:xfrm>
            <a:off x="327890" y="1321521"/>
            <a:ext cx="6225309" cy="4812605"/>
          </a:xfrm>
        </p:spPr>
        <p:txBody>
          <a:bodyPr/>
          <a:lstStyle/>
          <a:p>
            <a:r>
              <a:rPr lang="en-US" dirty="0"/>
              <a:t>We are currently in our worst year in history for wildfires in Canada</a:t>
            </a:r>
          </a:p>
          <a:p>
            <a:r>
              <a:rPr lang="en-US" dirty="0"/>
              <a:t>As of July 8, </a:t>
            </a:r>
            <a:r>
              <a:rPr lang="en-US" b="1" dirty="0"/>
              <a:t>3,519</a:t>
            </a:r>
            <a:r>
              <a:rPr lang="en-US" dirty="0"/>
              <a:t> fires had burned </a:t>
            </a:r>
            <a:r>
              <a:rPr lang="en-US" b="1" dirty="0"/>
              <a:t>8,928,358</a:t>
            </a:r>
            <a:r>
              <a:rPr lang="en-US" dirty="0"/>
              <a:t> hectares (</a:t>
            </a:r>
            <a:r>
              <a:rPr lang="en-US" b="1" dirty="0"/>
              <a:t>22,062,453 acres</a:t>
            </a:r>
            <a:r>
              <a:rPr lang="en-US" dirty="0"/>
              <a:t>)</a:t>
            </a:r>
          </a:p>
          <a:p>
            <a:r>
              <a:rPr lang="en-US" dirty="0"/>
              <a:t>Smoke emitted from the wildfires has caused air quality alerts and evacuations in Canada and the United States</a:t>
            </a:r>
          </a:p>
          <a:p>
            <a:r>
              <a:rPr lang="en-US" dirty="0"/>
              <a:t>By late June it had crossed the Atlantic to reach Europe</a:t>
            </a:r>
          </a:p>
        </p:txBody>
      </p:sp>
      <p:pic>
        <p:nvPicPr>
          <p:cNvPr id="10" name="Picture 9">
            <a:extLst>
              <a:ext uri="{FF2B5EF4-FFF2-40B4-BE49-F238E27FC236}">
                <a16:creationId xmlns:a16="http://schemas.microsoft.com/office/drawing/2014/main" id="{1B251AF8-147C-9762-F89A-E96B0EEF1B89}"/>
              </a:ext>
            </a:extLst>
          </p:cNvPr>
          <p:cNvPicPr>
            <a:picLocks noChangeAspect="1"/>
          </p:cNvPicPr>
          <p:nvPr/>
        </p:nvPicPr>
        <p:blipFill>
          <a:blip r:embed="rId3"/>
          <a:stretch>
            <a:fillRect/>
          </a:stretch>
        </p:blipFill>
        <p:spPr>
          <a:xfrm>
            <a:off x="6789180" y="1534227"/>
            <a:ext cx="5260784" cy="2967435"/>
          </a:xfrm>
          <a:prstGeom prst="rect">
            <a:avLst/>
          </a:prstGeom>
        </p:spPr>
      </p:pic>
      <p:sp>
        <p:nvSpPr>
          <p:cNvPr id="11" name="TextBox 10">
            <a:extLst>
              <a:ext uri="{FF2B5EF4-FFF2-40B4-BE49-F238E27FC236}">
                <a16:creationId xmlns:a16="http://schemas.microsoft.com/office/drawing/2014/main" id="{02D911B6-86C6-125F-868F-B40D4613AF10}"/>
              </a:ext>
            </a:extLst>
          </p:cNvPr>
          <p:cNvSpPr txBox="1"/>
          <p:nvPr/>
        </p:nvSpPr>
        <p:spPr>
          <a:xfrm>
            <a:off x="6789180" y="4501662"/>
            <a:ext cx="4492127" cy="646331"/>
          </a:xfrm>
          <a:prstGeom prst="rect">
            <a:avLst/>
          </a:prstGeom>
          <a:noFill/>
        </p:spPr>
        <p:txBody>
          <a:bodyPr wrap="none" rtlCol="0">
            <a:spAutoFit/>
          </a:bodyPr>
          <a:lstStyle/>
          <a:p>
            <a:r>
              <a:rPr lang="en-US" b="1" dirty="0">
                <a:solidFill>
                  <a:srgbClr val="C00000"/>
                </a:solidFill>
              </a:rPr>
              <a:t>Donnie Creek Wildfire, British Columbia</a:t>
            </a:r>
          </a:p>
          <a:p>
            <a:r>
              <a:rPr lang="en-US" dirty="0">
                <a:solidFill>
                  <a:srgbClr val="C00000"/>
                </a:solidFill>
              </a:rPr>
              <a:t>Spans more than 5,715 sq km (~2206sq miles)</a:t>
            </a:r>
          </a:p>
        </p:txBody>
      </p:sp>
    </p:spTree>
    <p:extLst>
      <p:ext uri="{BB962C8B-B14F-4D97-AF65-F5344CB8AC3E}">
        <p14:creationId xmlns:p14="http://schemas.microsoft.com/office/powerpoint/2010/main" val="388456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0D69-10CB-81C3-AFE2-1B0EF5AA23E6}"/>
              </a:ext>
            </a:extLst>
          </p:cNvPr>
          <p:cNvSpPr>
            <a:spLocks noGrp="1"/>
          </p:cNvSpPr>
          <p:nvPr>
            <p:ph type="ctrTitle"/>
          </p:nvPr>
        </p:nvSpPr>
        <p:spPr/>
        <p:txBody>
          <a:bodyPr/>
          <a:lstStyle/>
          <a:p>
            <a:r>
              <a:rPr lang="en-US" dirty="0"/>
              <a:t>Wildfires across Canada</a:t>
            </a:r>
          </a:p>
        </p:txBody>
      </p:sp>
      <p:sp>
        <p:nvSpPr>
          <p:cNvPr id="3" name="Subtitle 2">
            <a:extLst>
              <a:ext uri="{FF2B5EF4-FFF2-40B4-BE49-F238E27FC236}">
                <a16:creationId xmlns:a16="http://schemas.microsoft.com/office/drawing/2014/main" id="{79A6DDBF-E3BB-A0A6-F76C-E9BA52B1BF31}"/>
              </a:ext>
            </a:extLst>
          </p:cNvPr>
          <p:cNvSpPr>
            <a:spLocks noGrp="1"/>
          </p:cNvSpPr>
          <p:nvPr>
            <p:ph type="subTitle" idx="1"/>
          </p:nvPr>
        </p:nvSpPr>
        <p:spPr/>
        <p:txBody>
          <a:bodyPr/>
          <a:lstStyle/>
          <a:p>
            <a:r>
              <a:rPr lang="en-US" dirty="0">
                <a:hlinkClick r:id="rId3"/>
              </a:rPr>
              <a:t>Wildfire </a:t>
            </a:r>
            <a:r>
              <a:rPr lang="en-US" dirty="0" err="1">
                <a:hlinkClick r:id="rId3"/>
              </a:rPr>
              <a:t>Webmap</a:t>
            </a:r>
            <a:endParaRPr lang="en-US" dirty="0"/>
          </a:p>
        </p:txBody>
      </p:sp>
      <p:pic>
        <p:nvPicPr>
          <p:cNvPr id="5" name="Picture 4">
            <a:extLst>
              <a:ext uri="{FF2B5EF4-FFF2-40B4-BE49-F238E27FC236}">
                <a16:creationId xmlns:a16="http://schemas.microsoft.com/office/drawing/2014/main" id="{AA1125FE-F5DC-B3F3-6582-36BFC047D4BF}"/>
              </a:ext>
            </a:extLst>
          </p:cNvPr>
          <p:cNvPicPr>
            <a:picLocks noChangeAspect="1"/>
          </p:cNvPicPr>
          <p:nvPr/>
        </p:nvPicPr>
        <p:blipFill>
          <a:blip r:embed="rId4"/>
          <a:stretch>
            <a:fillRect/>
          </a:stretch>
        </p:blipFill>
        <p:spPr>
          <a:xfrm>
            <a:off x="1731645" y="1745260"/>
            <a:ext cx="8728710" cy="427091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159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0D69-10CB-81C3-AFE2-1B0EF5AA23E6}"/>
              </a:ext>
            </a:extLst>
          </p:cNvPr>
          <p:cNvSpPr>
            <a:spLocks noGrp="1"/>
          </p:cNvSpPr>
          <p:nvPr>
            <p:ph type="ctrTitle"/>
          </p:nvPr>
        </p:nvSpPr>
        <p:spPr/>
        <p:txBody>
          <a:bodyPr/>
          <a:lstStyle/>
          <a:p>
            <a:r>
              <a:rPr lang="en-US" dirty="0"/>
              <a:t>Wildfires across Canada</a:t>
            </a:r>
          </a:p>
        </p:txBody>
      </p:sp>
      <p:sp>
        <p:nvSpPr>
          <p:cNvPr id="3" name="Subtitle 2">
            <a:extLst>
              <a:ext uri="{FF2B5EF4-FFF2-40B4-BE49-F238E27FC236}">
                <a16:creationId xmlns:a16="http://schemas.microsoft.com/office/drawing/2014/main" id="{79A6DDBF-E3BB-A0A6-F76C-E9BA52B1BF31}"/>
              </a:ext>
            </a:extLst>
          </p:cNvPr>
          <p:cNvSpPr>
            <a:spLocks noGrp="1"/>
          </p:cNvSpPr>
          <p:nvPr>
            <p:ph type="subTitle" idx="1"/>
          </p:nvPr>
        </p:nvSpPr>
        <p:spPr/>
        <p:txBody>
          <a:bodyPr/>
          <a:lstStyle/>
          <a:p>
            <a:r>
              <a:rPr lang="en-US" dirty="0">
                <a:hlinkClick r:id="rId3"/>
              </a:rPr>
              <a:t>Wildfire </a:t>
            </a:r>
            <a:r>
              <a:rPr lang="en-US" dirty="0" err="1">
                <a:hlinkClick r:id="rId3"/>
              </a:rPr>
              <a:t>Webmap</a:t>
            </a:r>
            <a:endParaRPr lang="en-US" dirty="0"/>
          </a:p>
        </p:txBody>
      </p:sp>
      <p:pic>
        <p:nvPicPr>
          <p:cNvPr id="5" name="Picture 4">
            <a:extLst>
              <a:ext uri="{FF2B5EF4-FFF2-40B4-BE49-F238E27FC236}">
                <a16:creationId xmlns:a16="http://schemas.microsoft.com/office/drawing/2014/main" id="{8F349D5C-4240-66F1-BEE4-8828E0F97A3F}"/>
              </a:ext>
            </a:extLst>
          </p:cNvPr>
          <p:cNvPicPr>
            <a:picLocks noChangeAspect="1"/>
          </p:cNvPicPr>
          <p:nvPr/>
        </p:nvPicPr>
        <p:blipFill>
          <a:blip r:embed="rId4"/>
          <a:stretch>
            <a:fillRect/>
          </a:stretch>
        </p:blipFill>
        <p:spPr>
          <a:xfrm>
            <a:off x="827668" y="1816925"/>
            <a:ext cx="6408104" cy="441213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AC542AA-511D-275A-64C0-047D10C951D3}"/>
              </a:ext>
            </a:extLst>
          </p:cNvPr>
          <p:cNvPicPr>
            <a:picLocks noChangeAspect="1"/>
          </p:cNvPicPr>
          <p:nvPr/>
        </p:nvPicPr>
        <p:blipFill>
          <a:blip r:embed="rId5"/>
          <a:stretch>
            <a:fillRect/>
          </a:stretch>
        </p:blipFill>
        <p:spPr>
          <a:xfrm>
            <a:off x="8400809" y="1431203"/>
            <a:ext cx="2547647" cy="518357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6083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AC59C4-1339-3F3F-4EEB-D5E6FCC4F6F1}"/>
              </a:ext>
            </a:extLst>
          </p:cNvPr>
          <p:cNvSpPr/>
          <p:nvPr/>
        </p:nvSpPr>
        <p:spPr>
          <a:xfrm>
            <a:off x="205466" y="1272989"/>
            <a:ext cx="4026841" cy="4928699"/>
          </a:xfrm>
          <a:prstGeom prst="rect">
            <a:avLst/>
          </a:prstGeom>
          <a:solidFill>
            <a:schemeClr val="bg2">
              <a:lumMod val="90000"/>
              <a:alpha val="84000"/>
            </a:schemeClr>
          </a:solidFill>
          <a:ln w="38100">
            <a:solidFill>
              <a:srgbClr val="C00000">
                <a:alpha val="6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Title 1">
            <a:extLst>
              <a:ext uri="{FF2B5EF4-FFF2-40B4-BE49-F238E27FC236}">
                <a16:creationId xmlns:a16="http://schemas.microsoft.com/office/drawing/2014/main" id="{C6008A68-78F3-16C4-430D-61DB2E260A4F}"/>
              </a:ext>
            </a:extLst>
          </p:cNvPr>
          <p:cNvSpPr>
            <a:spLocks noGrp="1"/>
          </p:cNvSpPr>
          <p:nvPr>
            <p:ph type="ctrTitle"/>
          </p:nvPr>
        </p:nvSpPr>
        <p:spPr/>
        <p:txBody>
          <a:bodyPr/>
          <a:lstStyle/>
          <a:p>
            <a:r>
              <a:rPr lang="en-US" dirty="0"/>
              <a:t>The Hub</a:t>
            </a:r>
          </a:p>
        </p:txBody>
      </p:sp>
      <p:pic>
        <p:nvPicPr>
          <p:cNvPr id="5" name="Picture 4">
            <a:extLst>
              <a:ext uri="{FF2B5EF4-FFF2-40B4-BE49-F238E27FC236}">
                <a16:creationId xmlns:a16="http://schemas.microsoft.com/office/drawing/2014/main" id="{B20A4820-7902-BA23-F7A3-F1FE6755C87B}"/>
              </a:ext>
            </a:extLst>
          </p:cNvPr>
          <p:cNvPicPr>
            <a:picLocks noChangeAspect="1"/>
          </p:cNvPicPr>
          <p:nvPr/>
        </p:nvPicPr>
        <p:blipFill>
          <a:blip r:embed="rId3"/>
          <a:stretch>
            <a:fillRect/>
          </a:stretch>
        </p:blipFill>
        <p:spPr>
          <a:xfrm>
            <a:off x="410619" y="1365905"/>
            <a:ext cx="3616535" cy="4698720"/>
          </a:xfrm>
          <a:prstGeom prst="rect">
            <a:avLst/>
          </a:prstGeom>
          <a:ln>
            <a:noFill/>
          </a:ln>
          <a:effectLst>
            <a:outerShdw blurRad="50800" dist="38100" dir="2700000" algn="tl" rotWithShape="0">
              <a:prstClr val="black">
                <a:alpha val="40000"/>
              </a:prstClr>
            </a:outerShdw>
          </a:effectLst>
        </p:spPr>
      </p:pic>
      <p:sp>
        <p:nvSpPr>
          <p:cNvPr id="3" name="Subtitle 2">
            <a:extLst>
              <a:ext uri="{FF2B5EF4-FFF2-40B4-BE49-F238E27FC236}">
                <a16:creationId xmlns:a16="http://schemas.microsoft.com/office/drawing/2014/main" id="{2DCEF29F-EBE7-3E71-6AE9-E9539800CF9F}"/>
              </a:ext>
            </a:extLst>
          </p:cNvPr>
          <p:cNvSpPr>
            <a:spLocks noGrp="1"/>
          </p:cNvSpPr>
          <p:nvPr>
            <p:ph type="subTitle" idx="1"/>
          </p:nvPr>
        </p:nvSpPr>
        <p:spPr>
          <a:xfrm>
            <a:off x="4437460" y="1472845"/>
            <a:ext cx="7479237" cy="3024810"/>
          </a:xfrm>
        </p:spPr>
        <p:txBody>
          <a:bodyPr/>
          <a:lstStyle/>
          <a:p>
            <a:pPr>
              <a:buClr>
                <a:srgbClr val="C00000"/>
              </a:buClr>
            </a:pPr>
            <a:r>
              <a:rPr lang="en-US" sz="2000" dirty="0">
                <a:latin typeface="Helvetica Neue"/>
              </a:rPr>
              <a:t>A centralized platform</a:t>
            </a:r>
          </a:p>
          <a:p>
            <a:pPr>
              <a:buClr>
                <a:srgbClr val="C00000"/>
              </a:buClr>
            </a:pPr>
            <a:r>
              <a:rPr lang="en-US" sz="2000" dirty="0">
                <a:latin typeface="Helvetica Neue"/>
              </a:rPr>
              <a:t>Simple to navigate</a:t>
            </a:r>
          </a:p>
          <a:p>
            <a:pPr>
              <a:buClr>
                <a:srgbClr val="C00000"/>
              </a:buClr>
            </a:pPr>
            <a:r>
              <a:rPr lang="en-US" sz="2000" dirty="0">
                <a:latin typeface="Helvetica Neue"/>
              </a:rPr>
              <a:t>Broken down by subject</a:t>
            </a:r>
          </a:p>
          <a:p>
            <a:pPr>
              <a:buClr>
                <a:srgbClr val="C00000"/>
              </a:buClr>
            </a:pPr>
            <a:r>
              <a:rPr lang="en-US" sz="2000" dirty="0">
                <a:latin typeface="Helvetica Neue"/>
              </a:rPr>
              <a:t>Catered to emergency managers, federal and provincial partners</a:t>
            </a:r>
          </a:p>
          <a:p>
            <a:pPr>
              <a:buClr>
                <a:srgbClr val="C00000"/>
              </a:buClr>
            </a:pPr>
            <a:r>
              <a:rPr lang="en-US" sz="2000" dirty="0">
                <a:latin typeface="Helvetica Neue"/>
              </a:rPr>
              <a:t>Publicly accessible to be viewable by all levels of government</a:t>
            </a:r>
          </a:p>
          <a:p>
            <a:pPr>
              <a:buClr>
                <a:srgbClr val="C00000"/>
              </a:buClr>
            </a:pPr>
            <a:r>
              <a:rPr lang="en-US" sz="2000" dirty="0">
                <a:latin typeface="Helvetica Neue"/>
              </a:rPr>
              <a:t>Listed on ESRI’s Living Atlas under the Canada – Public Safety category</a:t>
            </a:r>
          </a:p>
          <a:p>
            <a:pPr marL="0" indent="0">
              <a:buNone/>
            </a:pPr>
            <a:endParaRPr lang="en-US" sz="1600" dirty="0">
              <a:latin typeface="Helvetica Neue"/>
            </a:endParaRPr>
          </a:p>
          <a:p>
            <a:pPr marL="0" indent="0">
              <a:buNone/>
            </a:pPr>
            <a:endParaRPr lang="en-US" sz="2800" dirty="0"/>
          </a:p>
        </p:txBody>
      </p:sp>
      <p:grpSp>
        <p:nvGrpSpPr>
          <p:cNvPr id="12" name="Group 11">
            <a:extLst>
              <a:ext uri="{FF2B5EF4-FFF2-40B4-BE49-F238E27FC236}">
                <a16:creationId xmlns:a16="http://schemas.microsoft.com/office/drawing/2014/main" id="{E4DE1F97-217C-8182-A5AA-DAC8B21188D1}"/>
              </a:ext>
            </a:extLst>
          </p:cNvPr>
          <p:cNvGrpSpPr/>
          <p:nvPr/>
        </p:nvGrpSpPr>
        <p:grpSpPr>
          <a:xfrm>
            <a:off x="6852597" y="4497655"/>
            <a:ext cx="2843459" cy="1975687"/>
            <a:chOff x="6537965" y="4342457"/>
            <a:chExt cx="2843459" cy="1975687"/>
          </a:xfrm>
        </p:grpSpPr>
        <p:pic>
          <p:nvPicPr>
            <p:cNvPr id="6" name="Picture 5" descr="A qr code with a globe in the center&#10;&#10;Description automatically generated">
              <a:extLst>
                <a:ext uri="{FF2B5EF4-FFF2-40B4-BE49-F238E27FC236}">
                  <a16:creationId xmlns:a16="http://schemas.microsoft.com/office/drawing/2014/main" id="{B4A2329E-EA72-0899-FC14-A428E1EC3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892" y="4724797"/>
              <a:ext cx="1159605" cy="1172169"/>
            </a:xfrm>
            <a:prstGeom prst="rect">
              <a:avLst/>
            </a:prstGeom>
          </p:spPr>
        </p:pic>
        <p:sp>
          <p:nvSpPr>
            <p:cNvPr id="4" name="Subtitle 2">
              <a:extLst>
                <a:ext uri="{FF2B5EF4-FFF2-40B4-BE49-F238E27FC236}">
                  <a16:creationId xmlns:a16="http://schemas.microsoft.com/office/drawing/2014/main" id="{6917849D-10AB-5A7B-A72E-EA3B02A7BDEA}"/>
                </a:ext>
              </a:extLst>
            </p:cNvPr>
            <p:cNvSpPr txBox="1">
              <a:spLocks/>
            </p:cNvSpPr>
            <p:nvPr/>
          </p:nvSpPr>
          <p:spPr bwMode="auto">
            <a:xfrm>
              <a:off x="7603386" y="4342457"/>
              <a:ext cx="712617" cy="42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None/>
              </a:pPr>
              <a:r>
                <a:rPr lang="en-US" sz="2000" dirty="0">
                  <a:solidFill>
                    <a:schemeClr val="accent5"/>
                  </a:solidFill>
                  <a:latin typeface="Helvetica Neue"/>
                  <a:hlinkClick r:id="rId5">
                    <a:extLst>
                      <a:ext uri="{A12FA001-AC4F-418D-AE19-62706E023703}">
                        <ahyp:hlinkClr xmlns:ahyp="http://schemas.microsoft.com/office/drawing/2018/hyperlinkcolor" val="tx"/>
                      </a:ext>
                    </a:extLst>
                  </a:hlinkClick>
                </a:rPr>
                <a:t>Hub</a:t>
              </a:r>
              <a:endParaRPr lang="en-US" sz="2000" dirty="0">
                <a:solidFill>
                  <a:schemeClr val="accent5"/>
                </a:solidFill>
                <a:latin typeface="Helvetica Neue"/>
              </a:endParaRPr>
            </a:p>
          </p:txBody>
        </p:sp>
        <p:sp>
          <p:nvSpPr>
            <p:cNvPr id="11" name="Subtitle 2">
              <a:extLst>
                <a:ext uri="{FF2B5EF4-FFF2-40B4-BE49-F238E27FC236}">
                  <a16:creationId xmlns:a16="http://schemas.microsoft.com/office/drawing/2014/main" id="{C1827207-6A2A-6DD5-A10E-0EBF9D286ACA}"/>
                </a:ext>
              </a:extLst>
            </p:cNvPr>
            <p:cNvSpPr txBox="1">
              <a:spLocks/>
            </p:cNvSpPr>
            <p:nvPr/>
          </p:nvSpPr>
          <p:spPr bwMode="auto">
            <a:xfrm>
              <a:off x="6537965" y="5896966"/>
              <a:ext cx="2843459" cy="42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None/>
              </a:pPr>
              <a:r>
                <a:rPr lang="en-US" sz="1000" dirty="0">
                  <a:solidFill>
                    <a:schemeClr val="accent5"/>
                  </a:solidFill>
                  <a:latin typeface="Helvetica Neue"/>
                </a:rPr>
                <a:t>https://goc-cog-pscanada.hub.arcgis.com/</a:t>
              </a:r>
            </a:p>
          </p:txBody>
        </p:sp>
      </p:grpSp>
    </p:spTree>
    <p:extLst>
      <p:ext uri="{BB962C8B-B14F-4D97-AF65-F5344CB8AC3E}">
        <p14:creationId xmlns:p14="http://schemas.microsoft.com/office/powerpoint/2010/main" val="399044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01B3-083C-7D92-15A5-7B36843FD475}"/>
              </a:ext>
            </a:extLst>
          </p:cNvPr>
          <p:cNvSpPr>
            <a:spLocks noGrp="1"/>
          </p:cNvSpPr>
          <p:nvPr>
            <p:ph type="ctrTitle"/>
          </p:nvPr>
        </p:nvSpPr>
        <p:spPr/>
        <p:txBody>
          <a:bodyPr/>
          <a:lstStyle/>
          <a:p>
            <a:r>
              <a:rPr lang="en-US" dirty="0"/>
              <a:t>Contact Us</a:t>
            </a:r>
          </a:p>
        </p:txBody>
      </p:sp>
      <p:sp>
        <p:nvSpPr>
          <p:cNvPr id="3" name="Subtitle 2">
            <a:extLst>
              <a:ext uri="{FF2B5EF4-FFF2-40B4-BE49-F238E27FC236}">
                <a16:creationId xmlns:a16="http://schemas.microsoft.com/office/drawing/2014/main" id="{5BAB0FE2-B958-F1B2-58CB-28F71CE9D90E}"/>
              </a:ext>
            </a:extLst>
          </p:cNvPr>
          <p:cNvSpPr>
            <a:spLocks noGrp="1"/>
          </p:cNvSpPr>
          <p:nvPr>
            <p:ph type="subTitle" idx="1"/>
          </p:nvPr>
        </p:nvSpPr>
        <p:spPr>
          <a:xfrm>
            <a:off x="3775362" y="1405062"/>
            <a:ext cx="11559309" cy="4416338"/>
          </a:xfrm>
        </p:spPr>
        <p:txBody>
          <a:bodyPr/>
          <a:lstStyle/>
          <a:p>
            <a:pPr marL="0" indent="0" algn="ctr">
              <a:buNone/>
            </a:pPr>
            <a:r>
              <a:rPr lang="en-US" sz="2000" b="1" dirty="0">
                <a:solidFill>
                  <a:srgbClr val="C00000"/>
                </a:solidFill>
                <a:latin typeface="Helvetica Neue"/>
              </a:rPr>
              <a:t>Darlene Tran</a:t>
            </a:r>
          </a:p>
          <a:p>
            <a:pPr marL="0" indent="0" algn="ctr">
              <a:buNone/>
            </a:pPr>
            <a:r>
              <a:rPr lang="en-US" sz="1600" dirty="0">
                <a:solidFill>
                  <a:srgbClr val="333333"/>
                </a:solidFill>
                <a:latin typeface="Helvetica Neue"/>
              </a:rPr>
              <a:t>Senior Geomatics Officer</a:t>
            </a:r>
          </a:p>
          <a:p>
            <a:pPr marL="0" indent="0" algn="ctr">
              <a:buNone/>
            </a:pPr>
            <a:r>
              <a:rPr lang="en-US" sz="1600" dirty="0">
                <a:solidFill>
                  <a:srgbClr val="333333"/>
                </a:solidFill>
                <a:latin typeface="Helvetica Neue"/>
              </a:rPr>
              <a:t>Government Operations Centre</a:t>
            </a:r>
          </a:p>
          <a:p>
            <a:pPr marL="0" indent="0" algn="ctr">
              <a:buNone/>
            </a:pPr>
            <a:r>
              <a:rPr lang="en-US" sz="1600" dirty="0">
                <a:solidFill>
                  <a:schemeClr val="accent5"/>
                </a:solidFill>
                <a:latin typeface="Helvetica Neue"/>
                <a:hlinkClick r:id="rId3">
                  <a:extLst>
                    <a:ext uri="{A12FA001-AC4F-418D-AE19-62706E023703}">
                      <ahyp:hlinkClr xmlns:ahyp="http://schemas.microsoft.com/office/drawing/2018/hyperlinkcolor" val="tx"/>
                    </a:ext>
                  </a:extLst>
                </a:hlinkClick>
              </a:rPr>
              <a:t>Darlene.Tran@ps-sp.gc.ca</a:t>
            </a:r>
            <a:endParaRPr lang="en-US" sz="1600" dirty="0">
              <a:solidFill>
                <a:schemeClr val="accent5"/>
              </a:solidFill>
              <a:latin typeface="Helvetica Neue"/>
            </a:endParaRPr>
          </a:p>
          <a:p>
            <a:pPr marL="0" indent="0" algn="ctr">
              <a:buNone/>
            </a:pPr>
            <a:endParaRPr lang="en-US" sz="2000" dirty="0">
              <a:solidFill>
                <a:srgbClr val="333333"/>
              </a:solidFill>
              <a:latin typeface="Helvetica Neue"/>
            </a:endParaRPr>
          </a:p>
          <a:p>
            <a:pPr marL="0" indent="0" algn="ctr">
              <a:buNone/>
            </a:pPr>
            <a:r>
              <a:rPr lang="en-US" sz="2000" b="1" dirty="0">
                <a:solidFill>
                  <a:srgbClr val="C00000"/>
                </a:solidFill>
                <a:latin typeface="Helvetica Neue"/>
              </a:rPr>
              <a:t>Geomatics Team</a:t>
            </a:r>
          </a:p>
          <a:p>
            <a:pPr marL="0" indent="0" algn="ctr">
              <a:buNone/>
            </a:pPr>
            <a:endParaRPr lang="en-US" sz="2000" b="1" dirty="0">
              <a:solidFill>
                <a:srgbClr val="C00000"/>
              </a:solidFill>
              <a:latin typeface="Helvetica Neue"/>
            </a:endParaRPr>
          </a:p>
          <a:p>
            <a:pPr marL="0" indent="0" algn="ctr">
              <a:buNone/>
            </a:pPr>
            <a:endParaRPr lang="en-US" sz="2000" b="1" dirty="0">
              <a:solidFill>
                <a:srgbClr val="C00000"/>
              </a:solidFill>
              <a:latin typeface="Helvetica Neue"/>
            </a:endParaRPr>
          </a:p>
          <a:p>
            <a:pPr marL="0" indent="0" algn="ctr">
              <a:buNone/>
            </a:pPr>
            <a:r>
              <a:rPr lang="en-US" sz="1600" dirty="0">
                <a:solidFill>
                  <a:schemeClr val="accent5"/>
                </a:solidFill>
                <a:latin typeface="Helvetica Neue"/>
                <a:hlinkClick r:id="rId4">
                  <a:extLst>
                    <a:ext uri="{A12FA001-AC4F-418D-AE19-62706E023703}">
                      <ahyp:hlinkClr xmlns:ahyp="http://schemas.microsoft.com/office/drawing/2018/hyperlinkcolor" val="tx"/>
                    </a:ext>
                  </a:extLst>
                </a:hlinkClick>
              </a:rPr>
              <a:t>Ps.gocgeomatics-geomatiquecog.sp@ps-sp.gc.ca</a:t>
            </a:r>
            <a:endParaRPr lang="en-US" sz="1600" dirty="0">
              <a:solidFill>
                <a:schemeClr val="accent5"/>
              </a:solidFill>
              <a:latin typeface="Helvetica Neue"/>
            </a:endParaRPr>
          </a:p>
          <a:p>
            <a:pPr marL="0" indent="0" algn="ctr">
              <a:buNone/>
            </a:pPr>
            <a:endParaRPr lang="en-US" sz="1600" dirty="0">
              <a:solidFill>
                <a:schemeClr val="accent5"/>
              </a:solidFill>
              <a:latin typeface="Helvetica Neue"/>
            </a:endParaRPr>
          </a:p>
          <a:p>
            <a:pPr marL="0" indent="0" algn="ctr">
              <a:buNone/>
            </a:pPr>
            <a:r>
              <a:rPr lang="en-US" sz="2000" b="1" dirty="0">
                <a:solidFill>
                  <a:srgbClr val="C00000"/>
                </a:solidFill>
                <a:latin typeface="Helvetica Neue"/>
              </a:rPr>
              <a:t>GOC Geomatics Hub</a:t>
            </a:r>
          </a:p>
          <a:p>
            <a:pPr marL="0" indent="0" algn="ctr">
              <a:buNone/>
            </a:pPr>
            <a:endParaRPr lang="en-US" sz="2000" b="1" dirty="0">
              <a:solidFill>
                <a:srgbClr val="C00000"/>
              </a:solidFill>
              <a:latin typeface="Helvetica Neue"/>
            </a:endParaRPr>
          </a:p>
          <a:p>
            <a:pPr marL="0" indent="0" algn="ctr">
              <a:buNone/>
            </a:pPr>
            <a:endParaRPr lang="en-US" sz="2000" b="1" dirty="0">
              <a:solidFill>
                <a:srgbClr val="C00000"/>
              </a:solidFill>
              <a:latin typeface="Helvetica Neue"/>
            </a:endParaRPr>
          </a:p>
          <a:p>
            <a:pPr marL="0" indent="0" algn="ctr">
              <a:buNone/>
            </a:pPr>
            <a:r>
              <a:rPr lang="en-US" sz="1600" dirty="0">
                <a:solidFill>
                  <a:schemeClr val="accent5"/>
                </a:solidFill>
                <a:latin typeface="Helvetica Neue"/>
                <a:hlinkClick r:id="rId5">
                  <a:extLst>
                    <a:ext uri="{A12FA001-AC4F-418D-AE19-62706E023703}">
                      <ahyp:hlinkClr xmlns:ahyp="http://schemas.microsoft.com/office/drawing/2018/hyperlinkcolor" val="tx"/>
                    </a:ext>
                  </a:extLst>
                </a:hlinkClick>
              </a:rPr>
              <a:t>https://goc-cog-pscanada.hub.arcgis.com/</a:t>
            </a:r>
            <a:r>
              <a:rPr lang="en-US" sz="1600" dirty="0">
                <a:solidFill>
                  <a:schemeClr val="accent5"/>
                </a:solidFill>
                <a:latin typeface="Helvetica Neue"/>
              </a:rPr>
              <a:t> </a:t>
            </a:r>
          </a:p>
        </p:txBody>
      </p:sp>
      <p:pic>
        <p:nvPicPr>
          <p:cNvPr id="5" name="Picture 4" descr="A qr code with a sign&#10;&#10;Description automatically generated">
            <a:extLst>
              <a:ext uri="{FF2B5EF4-FFF2-40B4-BE49-F238E27FC236}">
                <a16:creationId xmlns:a16="http://schemas.microsoft.com/office/drawing/2014/main" id="{6CC35EF8-FDAD-54D2-7236-DB35ACFBD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118" y="3565383"/>
            <a:ext cx="879795" cy="879795"/>
          </a:xfrm>
          <a:prstGeom prst="rect">
            <a:avLst/>
          </a:prstGeom>
        </p:spPr>
      </p:pic>
      <p:pic>
        <p:nvPicPr>
          <p:cNvPr id="7" name="Picture 6" descr="A qr code with a globe in the center&#10;&#10;Description automatically generated">
            <a:extLst>
              <a:ext uri="{FF2B5EF4-FFF2-40B4-BE49-F238E27FC236}">
                <a16:creationId xmlns:a16="http://schemas.microsoft.com/office/drawing/2014/main" id="{81FE3EC2-E44B-4F85-0615-A85293B284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9599" y="5452938"/>
            <a:ext cx="879795" cy="879795"/>
          </a:xfrm>
          <a:prstGeom prst="rect">
            <a:avLst/>
          </a:prstGeom>
        </p:spPr>
      </p:pic>
      <p:pic>
        <p:nvPicPr>
          <p:cNvPr id="24" name="Picture 23" descr="A river flowing through a valley&#10;&#10;Description automatically generated">
            <a:extLst>
              <a:ext uri="{FF2B5EF4-FFF2-40B4-BE49-F238E27FC236}">
                <a16:creationId xmlns:a16="http://schemas.microsoft.com/office/drawing/2014/main" id="{F875D1B0-925D-93EB-4783-718F3C2A2AA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r="1255"/>
          <a:stretch>
            <a:fillRect/>
          </a:stretch>
        </p:blipFill>
        <p:spPr>
          <a:xfrm>
            <a:off x="0" y="1036600"/>
            <a:ext cx="7661162" cy="5057567"/>
          </a:xfrm>
          <a:custGeom>
            <a:avLst/>
            <a:gdLst>
              <a:gd name="connsiteX0" fmla="*/ 0 w 7661162"/>
              <a:gd name="connsiteY0" fmla="*/ 0 h 5163967"/>
              <a:gd name="connsiteX1" fmla="*/ 7395340 w 7661162"/>
              <a:gd name="connsiteY1" fmla="*/ 0 h 5163967"/>
              <a:gd name="connsiteX2" fmla="*/ 7299927 w 7661162"/>
              <a:gd name="connsiteY2" fmla="*/ 64462 h 5163967"/>
              <a:gd name="connsiteX3" fmla="*/ 6890399 w 7661162"/>
              <a:gd name="connsiteY3" fmla="*/ 799410 h 5163967"/>
              <a:gd name="connsiteX4" fmla="*/ 7622142 w 7661162"/>
              <a:gd name="connsiteY4" fmla="*/ 1713336 h 5163967"/>
              <a:gd name="connsiteX5" fmla="*/ 7661162 w 7661162"/>
              <a:gd name="connsiteY5" fmla="*/ 1727309 h 5163967"/>
              <a:gd name="connsiteX6" fmla="*/ 7617207 w 7661162"/>
              <a:gd name="connsiteY6" fmla="*/ 1763259 h 5163967"/>
              <a:gd name="connsiteX7" fmla="*/ 7297923 w 7661162"/>
              <a:gd name="connsiteY7" fmla="*/ 2424397 h 5163967"/>
              <a:gd name="connsiteX8" fmla="*/ 7305142 w 7661162"/>
              <a:gd name="connsiteY8" fmla="*/ 2530667 h 5163967"/>
              <a:gd name="connsiteX9" fmla="*/ 7307372 w 7661162"/>
              <a:gd name="connsiteY9" fmla="*/ 2541530 h 5163967"/>
              <a:gd name="connsiteX10" fmla="*/ 7192391 w 7661162"/>
              <a:gd name="connsiteY10" fmla="*/ 2546087 h 5163967"/>
              <a:gd name="connsiteX11" fmla="*/ 5572598 w 7661162"/>
              <a:gd name="connsiteY11" fmla="*/ 3954664 h 5163967"/>
              <a:gd name="connsiteX12" fmla="*/ 5609254 w 7661162"/>
              <a:gd name="connsiteY12" fmla="*/ 4240015 h 5163967"/>
              <a:gd name="connsiteX13" fmla="*/ 5619220 w 7661162"/>
              <a:gd name="connsiteY13" fmla="*/ 4270432 h 5163967"/>
              <a:gd name="connsiteX14" fmla="*/ 5538839 w 7661162"/>
              <a:gd name="connsiteY14" fmla="*/ 4285795 h 5163967"/>
              <a:gd name="connsiteX15" fmla="*/ 4977869 w 7661162"/>
              <a:gd name="connsiteY15" fmla="*/ 4534728 h 5163967"/>
              <a:gd name="connsiteX16" fmla="*/ 4906862 w 7661162"/>
              <a:gd name="connsiteY16" fmla="*/ 4594940 h 5163967"/>
              <a:gd name="connsiteX17" fmla="*/ 4906064 w 7661162"/>
              <a:gd name="connsiteY17" fmla="*/ 4581008 h 5163967"/>
              <a:gd name="connsiteX18" fmla="*/ 4154890 w 7661162"/>
              <a:gd name="connsiteY18" fmla="*/ 3983076 h 5163967"/>
              <a:gd name="connsiteX19" fmla="*/ 3399817 w 7661162"/>
              <a:gd name="connsiteY19" fmla="*/ 4649105 h 5163967"/>
              <a:gd name="connsiteX20" fmla="*/ 3620973 w 7661162"/>
              <a:gd name="connsiteY20" fmla="*/ 5120059 h 5163967"/>
              <a:gd name="connsiteX21" fmla="*/ 3681305 w 7661162"/>
              <a:gd name="connsiteY21" fmla="*/ 5163967 h 5163967"/>
              <a:gd name="connsiteX22" fmla="*/ 0 w 7661162"/>
              <a:gd name="connsiteY22" fmla="*/ 5163967 h 516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1162" h="5163967">
                <a:moveTo>
                  <a:pt x="0" y="0"/>
                </a:moveTo>
                <a:lnTo>
                  <a:pt x="7395340" y="0"/>
                </a:lnTo>
                <a:lnTo>
                  <a:pt x="7299927" y="64462"/>
                </a:lnTo>
                <a:cubicBezTo>
                  <a:pt x="7046900" y="252552"/>
                  <a:pt x="6890399" y="512395"/>
                  <a:pt x="6890399" y="799410"/>
                </a:cubicBezTo>
                <a:cubicBezTo>
                  <a:pt x="6890399" y="1194056"/>
                  <a:pt x="7186283" y="1537330"/>
                  <a:pt x="7622142" y="1713336"/>
                </a:cubicBezTo>
                <a:lnTo>
                  <a:pt x="7661162" y="1727309"/>
                </a:lnTo>
                <a:lnTo>
                  <a:pt x="7617207" y="1763259"/>
                </a:lnTo>
                <a:cubicBezTo>
                  <a:pt x="7417744" y="1942924"/>
                  <a:pt x="7297923" y="2173259"/>
                  <a:pt x="7297923" y="2424397"/>
                </a:cubicBezTo>
                <a:cubicBezTo>
                  <a:pt x="7297923" y="2460274"/>
                  <a:pt x="7300369" y="2495727"/>
                  <a:pt x="7305142" y="2530667"/>
                </a:cubicBezTo>
                <a:lnTo>
                  <a:pt x="7307372" y="2541530"/>
                </a:lnTo>
                <a:lnTo>
                  <a:pt x="7192391" y="2546087"/>
                </a:lnTo>
                <a:cubicBezTo>
                  <a:pt x="6282577" y="2618594"/>
                  <a:pt x="5572598" y="3221565"/>
                  <a:pt x="5572598" y="3954664"/>
                </a:cubicBezTo>
                <a:cubicBezTo>
                  <a:pt x="5572598" y="4052411"/>
                  <a:pt x="5585220" y="4147844"/>
                  <a:pt x="5609254" y="4240015"/>
                </a:cubicBezTo>
                <a:lnTo>
                  <a:pt x="5619220" y="4270432"/>
                </a:lnTo>
                <a:lnTo>
                  <a:pt x="5538839" y="4285795"/>
                </a:lnTo>
                <a:cubicBezTo>
                  <a:pt x="5325400" y="4335144"/>
                  <a:pt x="5133887" y="4421484"/>
                  <a:pt x="4977869" y="4534728"/>
                </a:cubicBezTo>
                <a:lnTo>
                  <a:pt x="4906862" y="4594940"/>
                </a:lnTo>
                <a:lnTo>
                  <a:pt x="4906064" y="4581008"/>
                </a:lnTo>
                <a:cubicBezTo>
                  <a:pt x="4867397" y="4245158"/>
                  <a:pt x="4545841" y="3983076"/>
                  <a:pt x="4154890" y="3983076"/>
                </a:cubicBezTo>
                <a:cubicBezTo>
                  <a:pt x="3737875" y="3983076"/>
                  <a:pt x="3399817" y="4281267"/>
                  <a:pt x="3399817" y="4649105"/>
                </a:cubicBezTo>
                <a:cubicBezTo>
                  <a:pt x="3399817" y="4833024"/>
                  <a:pt x="3484332" y="4999531"/>
                  <a:pt x="3620973" y="5120059"/>
                </a:cubicBezTo>
                <a:lnTo>
                  <a:pt x="3681305" y="5163967"/>
                </a:lnTo>
                <a:lnTo>
                  <a:pt x="0" y="5163967"/>
                </a:lnTo>
                <a:close/>
              </a:path>
            </a:pathLst>
          </a:custGeom>
        </p:spPr>
      </p:pic>
    </p:spTree>
    <p:extLst>
      <p:ext uri="{BB962C8B-B14F-4D97-AF65-F5344CB8AC3E}">
        <p14:creationId xmlns:p14="http://schemas.microsoft.com/office/powerpoint/2010/main" val="115167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61C2-0107-EFB0-24F5-A105FF6C198E}"/>
              </a:ext>
            </a:extLst>
          </p:cNvPr>
          <p:cNvSpPr>
            <a:spLocks noGrp="1"/>
          </p:cNvSpPr>
          <p:nvPr>
            <p:ph type="ctrTitle"/>
          </p:nvPr>
        </p:nvSpPr>
        <p:spPr/>
        <p:txBody>
          <a:bodyPr/>
          <a:lstStyle/>
          <a:p>
            <a:r>
              <a:rPr lang="en-US" dirty="0"/>
              <a:t>Public Safety Canada</a:t>
            </a:r>
          </a:p>
        </p:txBody>
      </p:sp>
      <p:sp>
        <p:nvSpPr>
          <p:cNvPr id="3" name="Subtitle 2">
            <a:extLst>
              <a:ext uri="{FF2B5EF4-FFF2-40B4-BE49-F238E27FC236}">
                <a16:creationId xmlns:a16="http://schemas.microsoft.com/office/drawing/2014/main" id="{48F0360D-BB16-C475-CE07-EA2AAD18BF31}"/>
              </a:ext>
            </a:extLst>
          </p:cNvPr>
          <p:cNvSpPr>
            <a:spLocks noGrp="1"/>
          </p:cNvSpPr>
          <p:nvPr>
            <p:ph type="subTitle" idx="1"/>
          </p:nvPr>
        </p:nvSpPr>
        <p:spPr>
          <a:xfrm>
            <a:off x="327890" y="1379898"/>
            <a:ext cx="7177809" cy="4792302"/>
          </a:xfrm>
        </p:spPr>
        <p:txBody>
          <a:bodyPr/>
          <a:lstStyle/>
          <a:p>
            <a:pPr marL="0" indent="0" algn="l">
              <a:buNone/>
            </a:pPr>
            <a:r>
              <a:rPr lang="en-US" sz="2000" b="1" dirty="0">
                <a:solidFill>
                  <a:srgbClr val="333333"/>
                </a:solidFill>
                <a:effectLst/>
                <a:latin typeface="Helvetica Neue"/>
              </a:rPr>
              <a:t>Public Safety Canada</a:t>
            </a:r>
          </a:p>
          <a:p>
            <a:r>
              <a:rPr lang="en-US" sz="1800" b="0" i="0" dirty="0">
                <a:solidFill>
                  <a:srgbClr val="333333"/>
                </a:solidFill>
                <a:effectLst/>
                <a:latin typeface="Helvetica Neue"/>
              </a:rPr>
              <a:t>The department of Public Safety Canada was created in 2003 to ensure coordination across all federal departments and agencies responsible for national security and the safety of Canadians.</a:t>
            </a:r>
          </a:p>
          <a:p>
            <a:r>
              <a:rPr lang="en-US" sz="1800" b="1" i="0" dirty="0">
                <a:solidFill>
                  <a:srgbClr val="333333"/>
                </a:solidFill>
                <a:effectLst/>
                <a:latin typeface="Helvetica Neue"/>
              </a:rPr>
              <a:t>Our mandate</a:t>
            </a:r>
            <a:r>
              <a:rPr lang="en-US" sz="1800" i="0" dirty="0">
                <a:solidFill>
                  <a:srgbClr val="333333"/>
                </a:solidFill>
                <a:effectLst/>
                <a:latin typeface="Helvetica Neue"/>
              </a:rPr>
              <a:t> is to keep Canadians safe from a range of risks such as natural disasters, crime and terrorism.</a:t>
            </a:r>
          </a:p>
          <a:p>
            <a:r>
              <a:rPr lang="en-US" sz="1800" b="1" i="0" dirty="0">
                <a:solidFill>
                  <a:srgbClr val="333333"/>
                </a:solidFill>
                <a:effectLst/>
                <a:latin typeface="Helvetica Neue"/>
              </a:rPr>
              <a:t>Our mission</a:t>
            </a:r>
            <a:r>
              <a:rPr lang="en-US" sz="1800" i="0" dirty="0">
                <a:solidFill>
                  <a:srgbClr val="333333"/>
                </a:solidFill>
                <a:effectLst/>
                <a:latin typeface="Helvetica Neue"/>
              </a:rPr>
              <a:t> is to build a safe and resilient Canada.</a:t>
            </a:r>
          </a:p>
          <a:p>
            <a:r>
              <a:rPr lang="en-US" sz="1800" b="1" i="0" dirty="0">
                <a:solidFill>
                  <a:srgbClr val="333333"/>
                </a:solidFill>
                <a:effectLst/>
                <a:latin typeface="Helvetica Neue"/>
              </a:rPr>
              <a:t>Our vision</a:t>
            </a:r>
            <a:r>
              <a:rPr lang="en-US" sz="1800" i="0" dirty="0">
                <a:solidFill>
                  <a:srgbClr val="333333"/>
                </a:solidFill>
                <a:effectLst/>
                <a:latin typeface="Helvetica Neue"/>
              </a:rPr>
              <a:t> </a:t>
            </a:r>
            <a:r>
              <a:rPr lang="en-US" sz="1800" b="0" i="0" dirty="0">
                <a:solidFill>
                  <a:srgbClr val="333333"/>
                </a:solidFill>
                <a:effectLst/>
                <a:latin typeface="Helvetica Neue"/>
              </a:rPr>
              <a:t>is to, through outstanding leadership, achieve a safe and secure Canada and strong and resilient communities.</a:t>
            </a:r>
          </a:p>
          <a:p>
            <a:r>
              <a:rPr lang="en-US" sz="1800" b="0" i="0" dirty="0">
                <a:solidFill>
                  <a:srgbClr val="333333"/>
                </a:solidFill>
                <a:effectLst/>
                <a:latin typeface="Helvetica Neue"/>
              </a:rPr>
              <a:t>We are responsible for </a:t>
            </a:r>
            <a:r>
              <a:rPr lang="en-US" sz="1800" dirty="0">
                <a:solidFill>
                  <a:srgbClr val="333333"/>
                </a:solidFill>
                <a:latin typeface="Helvetica Neue"/>
              </a:rPr>
              <a:t>emergency management and national security are the safety of Canadians</a:t>
            </a:r>
            <a:endParaRPr lang="en-US" sz="1800" b="0" i="0" dirty="0">
              <a:solidFill>
                <a:srgbClr val="333333"/>
              </a:solidFill>
              <a:effectLst/>
              <a:latin typeface="Helvetica Neue"/>
            </a:endParaRPr>
          </a:p>
        </p:txBody>
      </p:sp>
      <p:pic>
        <p:nvPicPr>
          <p:cNvPr id="6" name="Picture 5" descr="A picture containing text, screenshot, font, design&#10;&#10;Description automatically generated">
            <a:extLst>
              <a:ext uri="{FF2B5EF4-FFF2-40B4-BE49-F238E27FC236}">
                <a16:creationId xmlns:a16="http://schemas.microsoft.com/office/drawing/2014/main" id="{48F30085-230E-B6BB-3330-F553C57B8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99" y="685800"/>
            <a:ext cx="4853940" cy="6281568"/>
          </a:xfrm>
          <a:prstGeom prst="rect">
            <a:avLst/>
          </a:prstGeom>
        </p:spPr>
      </p:pic>
    </p:spTree>
    <p:extLst>
      <p:ext uri="{BB962C8B-B14F-4D97-AF65-F5344CB8AC3E}">
        <p14:creationId xmlns:p14="http://schemas.microsoft.com/office/powerpoint/2010/main" val="125900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design&#10;&#10;Description automatically generated">
            <a:extLst>
              <a:ext uri="{FF2B5EF4-FFF2-40B4-BE49-F238E27FC236}">
                <a16:creationId xmlns:a16="http://schemas.microsoft.com/office/drawing/2014/main" id="{5A23F9E5-3D77-1ED6-2D51-E8B675144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99" y="685800"/>
            <a:ext cx="4853940" cy="6281568"/>
          </a:xfrm>
          <a:prstGeom prst="rect">
            <a:avLst/>
          </a:prstGeom>
        </p:spPr>
      </p:pic>
      <p:sp>
        <p:nvSpPr>
          <p:cNvPr id="2" name="Title 1">
            <a:extLst>
              <a:ext uri="{FF2B5EF4-FFF2-40B4-BE49-F238E27FC236}">
                <a16:creationId xmlns:a16="http://schemas.microsoft.com/office/drawing/2014/main" id="{9F9861C2-0107-EFB0-24F5-A105FF6C198E}"/>
              </a:ext>
            </a:extLst>
          </p:cNvPr>
          <p:cNvSpPr>
            <a:spLocks noGrp="1"/>
          </p:cNvSpPr>
          <p:nvPr>
            <p:ph type="ctrTitle"/>
          </p:nvPr>
        </p:nvSpPr>
        <p:spPr/>
        <p:txBody>
          <a:bodyPr/>
          <a:lstStyle/>
          <a:p>
            <a:r>
              <a:rPr lang="en-US" dirty="0"/>
              <a:t>Government Operations Centre</a:t>
            </a:r>
          </a:p>
        </p:txBody>
      </p:sp>
      <p:sp>
        <p:nvSpPr>
          <p:cNvPr id="3" name="Subtitle 2">
            <a:extLst>
              <a:ext uri="{FF2B5EF4-FFF2-40B4-BE49-F238E27FC236}">
                <a16:creationId xmlns:a16="http://schemas.microsoft.com/office/drawing/2014/main" id="{48F0360D-BB16-C475-CE07-EA2AAD18BF31}"/>
              </a:ext>
            </a:extLst>
          </p:cNvPr>
          <p:cNvSpPr>
            <a:spLocks noGrp="1"/>
          </p:cNvSpPr>
          <p:nvPr>
            <p:ph type="subTitle" idx="1"/>
          </p:nvPr>
        </p:nvSpPr>
        <p:spPr>
          <a:xfrm>
            <a:off x="327890" y="1379898"/>
            <a:ext cx="7177809" cy="4792302"/>
          </a:xfrm>
        </p:spPr>
        <p:txBody>
          <a:bodyPr/>
          <a:lstStyle/>
          <a:p>
            <a:pPr defTabSz="914400" eaLnBrk="1" hangingPunct="1">
              <a:lnSpc>
                <a:spcPct val="150000"/>
              </a:lnSpc>
              <a:spcBef>
                <a:spcPct val="35000"/>
              </a:spcBef>
              <a:buClr>
                <a:srgbClr val="B91F0F"/>
              </a:buClr>
              <a:buSzPct val="85000"/>
              <a:buFont typeface="Arial" panose="020B0604020202020204" pitchFamily="34" charset="0"/>
              <a:buNone/>
            </a:pPr>
            <a:r>
              <a:rPr lang="en-US" altLang="en-US" sz="2000" b="1" dirty="0">
                <a:solidFill>
                  <a:srgbClr val="333333"/>
                </a:solidFill>
                <a:latin typeface="Helvetica Neue"/>
              </a:rPr>
              <a:t>What is the GOC?</a:t>
            </a:r>
          </a:p>
          <a:p>
            <a:pPr>
              <a:lnSpc>
                <a:spcPct val="100000"/>
              </a:lnSpc>
              <a:buClr>
                <a:schemeClr val="tx1"/>
              </a:buClr>
              <a:buSzPct val="130000"/>
            </a:pPr>
            <a:r>
              <a:rPr lang="en-US" altLang="en-US" sz="1800" dirty="0">
                <a:solidFill>
                  <a:srgbClr val="333333"/>
                </a:solidFill>
                <a:latin typeface="Helvetica Neue"/>
              </a:rPr>
              <a:t>The GOC is a </a:t>
            </a:r>
            <a:r>
              <a:rPr lang="en-US" altLang="en-US" sz="1800" b="1" dirty="0">
                <a:solidFill>
                  <a:srgbClr val="00006A"/>
                </a:solidFill>
                <a:latin typeface="Helvetica Neue"/>
              </a:rPr>
              <a:t>government asset </a:t>
            </a:r>
            <a:r>
              <a:rPr lang="en-US" altLang="en-US" sz="1800" dirty="0">
                <a:solidFill>
                  <a:srgbClr val="333333"/>
                </a:solidFill>
                <a:latin typeface="Helvetica Neue"/>
              </a:rPr>
              <a:t>housed in the department of Public Safety Canada. Its role is to convene, collaborate, coordinate, and communicate.</a:t>
            </a:r>
          </a:p>
          <a:p>
            <a:pPr>
              <a:lnSpc>
                <a:spcPct val="100000"/>
              </a:lnSpc>
              <a:buClr>
                <a:schemeClr val="tx1"/>
              </a:buClr>
              <a:buSzPct val="130000"/>
            </a:pPr>
            <a:r>
              <a:rPr lang="en-US" altLang="en-US" sz="1800" dirty="0">
                <a:solidFill>
                  <a:srgbClr val="333333"/>
                </a:solidFill>
                <a:latin typeface="Helvetica Neue"/>
              </a:rPr>
              <a:t>It is a </a:t>
            </a:r>
            <a:r>
              <a:rPr lang="en-US" altLang="en-US" sz="1800" b="1" dirty="0">
                <a:solidFill>
                  <a:srgbClr val="00006A"/>
                </a:solidFill>
                <a:latin typeface="Helvetica Neue"/>
              </a:rPr>
              <a:t>service delivery platform </a:t>
            </a:r>
            <a:r>
              <a:rPr lang="en-US" altLang="en-US" sz="1800" dirty="0">
                <a:solidFill>
                  <a:srgbClr val="333333"/>
                </a:solidFill>
                <a:latin typeface="Helvetica Neue"/>
              </a:rPr>
              <a:t>designed to support national emergency management response to events and coordinate federal preparedness through </a:t>
            </a:r>
            <a:r>
              <a:rPr lang="en-US" altLang="en-US" sz="1800" b="1" dirty="0">
                <a:solidFill>
                  <a:srgbClr val="00006A"/>
                </a:solidFill>
                <a:latin typeface="Helvetica Neue"/>
              </a:rPr>
              <a:t>planning</a:t>
            </a:r>
            <a:r>
              <a:rPr lang="en-US" altLang="en-US" sz="1800" dirty="0">
                <a:solidFill>
                  <a:srgbClr val="000000"/>
                </a:solidFill>
                <a:latin typeface="Helvetica Neue"/>
              </a:rPr>
              <a:t>, </a:t>
            </a:r>
            <a:r>
              <a:rPr lang="en-US" altLang="en-US" sz="1800" b="1" dirty="0">
                <a:solidFill>
                  <a:srgbClr val="00006A"/>
                </a:solidFill>
                <a:latin typeface="Helvetica Neue"/>
              </a:rPr>
              <a:t>exercising</a:t>
            </a:r>
            <a:r>
              <a:rPr lang="en-US" altLang="en-US" sz="1800" dirty="0">
                <a:solidFill>
                  <a:srgbClr val="000000"/>
                </a:solidFill>
                <a:latin typeface="Helvetica Neue"/>
              </a:rPr>
              <a:t>, </a:t>
            </a:r>
            <a:r>
              <a:rPr lang="en-US" altLang="en-US" sz="1800" dirty="0">
                <a:solidFill>
                  <a:srgbClr val="333333"/>
                </a:solidFill>
                <a:latin typeface="Helvetica Neue"/>
              </a:rPr>
              <a:t>and</a:t>
            </a:r>
            <a:r>
              <a:rPr lang="en-US" altLang="en-US" sz="1800" dirty="0">
                <a:solidFill>
                  <a:srgbClr val="000000"/>
                </a:solidFill>
                <a:latin typeface="Helvetica Neue"/>
              </a:rPr>
              <a:t> </a:t>
            </a:r>
            <a:r>
              <a:rPr lang="en-US" altLang="en-US" sz="1800" b="1" dirty="0">
                <a:solidFill>
                  <a:srgbClr val="00006A"/>
                </a:solidFill>
                <a:latin typeface="Helvetica Neue"/>
              </a:rPr>
              <a:t>monitoring</a:t>
            </a:r>
            <a:r>
              <a:rPr lang="en-US" altLang="en-US" sz="1800" dirty="0">
                <a:solidFill>
                  <a:srgbClr val="000000"/>
                </a:solidFill>
                <a:latin typeface="Helvetica Neue"/>
              </a:rPr>
              <a:t>.</a:t>
            </a:r>
          </a:p>
        </p:txBody>
      </p:sp>
      <p:sp>
        <p:nvSpPr>
          <p:cNvPr id="7" name="Rectangle: Rounded Corners 6">
            <a:extLst>
              <a:ext uri="{FF2B5EF4-FFF2-40B4-BE49-F238E27FC236}">
                <a16:creationId xmlns:a16="http://schemas.microsoft.com/office/drawing/2014/main" id="{545405AF-375D-8E6C-4A7A-50F5A89CB888}"/>
              </a:ext>
            </a:extLst>
          </p:cNvPr>
          <p:cNvSpPr/>
          <p:nvPr/>
        </p:nvSpPr>
        <p:spPr>
          <a:xfrm>
            <a:off x="9497868" y="3336925"/>
            <a:ext cx="942975" cy="381000"/>
          </a:xfrm>
          <a:prstGeom prst="roundRect">
            <a:avLst/>
          </a:prstGeom>
          <a:noFill/>
          <a:ln w="19050">
            <a:solidFill>
              <a:srgbClr val="FF0000"/>
            </a:solidFill>
          </a:ln>
          <a:effectLst>
            <a:outerShdw blurRad="63500" sx="108000" sy="108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78289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font, design&#10;&#10;Description automatically generated">
            <a:extLst>
              <a:ext uri="{FF2B5EF4-FFF2-40B4-BE49-F238E27FC236}">
                <a16:creationId xmlns:a16="http://schemas.microsoft.com/office/drawing/2014/main" id="{9CF120CE-53CD-35E0-2A49-7FD63AB99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99" y="685800"/>
            <a:ext cx="4853940" cy="6281568"/>
          </a:xfrm>
          <a:prstGeom prst="rect">
            <a:avLst/>
          </a:prstGeom>
        </p:spPr>
      </p:pic>
      <p:sp>
        <p:nvSpPr>
          <p:cNvPr id="2" name="Title 1">
            <a:extLst>
              <a:ext uri="{FF2B5EF4-FFF2-40B4-BE49-F238E27FC236}">
                <a16:creationId xmlns:a16="http://schemas.microsoft.com/office/drawing/2014/main" id="{9F9861C2-0107-EFB0-24F5-A105FF6C198E}"/>
              </a:ext>
            </a:extLst>
          </p:cNvPr>
          <p:cNvSpPr>
            <a:spLocks noGrp="1"/>
          </p:cNvSpPr>
          <p:nvPr>
            <p:ph type="ctrTitle"/>
          </p:nvPr>
        </p:nvSpPr>
        <p:spPr/>
        <p:txBody>
          <a:bodyPr/>
          <a:lstStyle/>
          <a:p>
            <a:r>
              <a:rPr lang="en-US" dirty="0"/>
              <a:t>Geomatics Section</a:t>
            </a:r>
          </a:p>
        </p:txBody>
      </p:sp>
      <p:sp>
        <p:nvSpPr>
          <p:cNvPr id="3" name="Subtitle 2">
            <a:extLst>
              <a:ext uri="{FF2B5EF4-FFF2-40B4-BE49-F238E27FC236}">
                <a16:creationId xmlns:a16="http://schemas.microsoft.com/office/drawing/2014/main" id="{48F0360D-BB16-C475-CE07-EA2AAD18BF31}"/>
              </a:ext>
            </a:extLst>
          </p:cNvPr>
          <p:cNvSpPr>
            <a:spLocks noGrp="1"/>
          </p:cNvSpPr>
          <p:nvPr>
            <p:ph type="subTitle" idx="1"/>
          </p:nvPr>
        </p:nvSpPr>
        <p:spPr>
          <a:xfrm>
            <a:off x="327890" y="1379898"/>
            <a:ext cx="7177809" cy="4792302"/>
          </a:xfrm>
        </p:spPr>
        <p:txBody>
          <a:bodyPr/>
          <a:lstStyle/>
          <a:p>
            <a:pPr defTabSz="914400" eaLnBrk="1" hangingPunct="1">
              <a:lnSpc>
                <a:spcPct val="150000"/>
              </a:lnSpc>
              <a:spcBef>
                <a:spcPct val="35000"/>
              </a:spcBef>
              <a:buClr>
                <a:srgbClr val="B91F0F"/>
              </a:buClr>
              <a:buSzPct val="85000"/>
              <a:buFont typeface="Arial" panose="020B0604020202020204" pitchFamily="34" charset="0"/>
              <a:buNone/>
            </a:pPr>
            <a:r>
              <a:rPr lang="en-US" altLang="en-US" sz="2000" b="1" dirty="0">
                <a:solidFill>
                  <a:srgbClr val="333333"/>
                </a:solidFill>
                <a:latin typeface="Helvetica Neue"/>
              </a:rPr>
              <a:t>Our Mandate</a:t>
            </a:r>
            <a:endParaRPr lang="en-US" altLang="en-US" sz="1800" dirty="0">
              <a:solidFill>
                <a:srgbClr val="333333"/>
              </a:solidFill>
              <a:latin typeface="Helvetica Neue"/>
            </a:endParaRPr>
          </a:p>
          <a:p>
            <a:pPr defTabSz="914400" eaLnBrk="1" hangingPunct="1">
              <a:lnSpc>
                <a:spcPct val="100000"/>
              </a:lnSpc>
              <a:spcBef>
                <a:spcPct val="0"/>
              </a:spcBef>
              <a:buClr>
                <a:schemeClr val="tx1"/>
              </a:buClr>
            </a:pPr>
            <a:r>
              <a:rPr lang="en-US" altLang="en-US" sz="1800" dirty="0">
                <a:solidFill>
                  <a:srgbClr val="333333"/>
                </a:solidFill>
                <a:latin typeface="Helvetica Neue"/>
              </a:rPr>
              <a:t>Enhance the Government Operations Centre’s (GOC) ability to provide strategic coordination and advice on current and upcoming events through geomatics products, information and services</a:t>
            </a:r>
          </a:p>
          <a:p>
            <a:pPr defTabSz="914400" eaLnBrk="1" hangingPunct="1">
              <a:lnSpc>
                <a:spcPct val="100000"/>
              </a:lnSpc>
              <a:spcBef>
                <a:spcPct val="35000"/>
              </a:spcBef>
              <a:buClr>
                <a:schemeClr val="tx1"/>
              </a:buClr>
            </a:pPr>
            <a:r>
              <a:rPr lang="en-US" altLang="en-US" sz="1800" dirty="0">
                <a:solidFill>
                  <a:srgbClr val="333333"/>
                </a:solidFill>
                <a:latin typeface="Helvetica Neue"/>
              </a:rPr>
              <a:t>Contribute to the GOC’s situational awareness capabilities by supplying geographic perspective of events</a:t>
            </a:r>
          </a:p>
          <a:p>
            <a:pPr defTabSz="914400" eaLnBrk="1" hangingPunct="1">
              <a:lnSpc>
                <a:spcPct val="100000"/>
              </a:lnSpc>
              <a:spcBef>
                <a:spcPct val="35000"/>
              </a:spcBef>
              <a:buClr>
                <a:schemeClr val="tx1"/>
              </a:buClr>
            </a:pPr>
            <a:r>
              <a:rPr lang="en-US" altLang="en-US" sz="1800" dirty="0">
                <a:solidFill>
                  <a:srgbClr val="333333"/>
                </a:solidFill>
                <a:latin typeface="Helvetica Neue"/>
              </a:rPr>
              <a:t>Support Public Safety Canada and other Government of Canada partners that have limited or no geomatics capabilities</a:t>
            </a:r>
          </a:p>
          <a:p>
            <a:pPr defTabSz="914400" eaLnBrk="1" hangingPunct="1">
              <a:lnSpc>
                <a:spcPct val="100000"/>
              </a:lnSpc>
              <a:spcBef>
                <a:spcPct val="35000"/>
              </a:spcBef>
              <a:buClr>
                <a:schemeClr val="tx1"/>
              </a:buClr>
            </a:pPr>
            <a:r>
              <a:rPr lang="en-US" altLang="en-US" sz="1800" dirty="0">
                <a:solidFill>
                  <a:srgbClr val="333333"/>
                </a:solidFill>
                <a:latin typeface="Helvetica Neue"/>
              </a:rPr>
              <a:t>Engage Provinces/Territories by coordinating the provision of federal geomatics services for Emergency Management (EM) related issues</a:t>
            </a:r>
          </a:p>
        </p:txBody>
      </p:sp>
      <p:sp>
        <p:nvSpPr>
          <p:cNvPr id="7" name="Rectangle: Rounded Corners 6">
            <a:extLst>
              <a:ext uri="{FF2B5EF4-FFF2-40B4-BE49-F238E27FC236}">
                <a16:creationId xmlns:a16="http://schemas.microsoft.com/office/drawing/2014/main" id="{545405AF-375D-8E6C-4A7A-50F5A89CB888}"/>
              </a:ext>
            </a:extLst>
          </p:cNvPr>
          <p:cNvSpPr/>
          <p:nvPr/>
        </p:nvSpPr>
        <p:spPr>
          <a:xfrm>
            <a:off x="8816564" y="5638053"/>
            <a:ext cx="821004" cy="278877"/>
          </a:xfrm>
          <a:prstGeom prst="roundRect">
            <a:avLst/>
          </a:prstGeom>
          <a:noFill/>
          <a:ln w="19050">
            <a:solidFill>
              <a:srgbClr val="FF0000"/>
            </a:solidFill>
          </a:ln>
          <a:effectLst>
            <a:outerShdw blurRad="63500" sx="108000" sy="108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73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5F4D-160D-E76D-90B8-4BF0DBE96921}"/>
              </a:ext>
            </a:extLst>
          </p:cNvPr>
          <p:cNvSpPr>
            <a:spLocks noGrp="1"/>
          </p:cNvSpPr>
          <p:nvPr>
            <p:ph type="ctrTitle"/>
          </p:nvPr>
        </p:nvSpPr>
        <p:spPr/>
        <p:txBody>
          <a:bodyPr/>
          <a:lstStyle/>
          <a:p>
            <a:r>
              <a:rPr lang="en-US" dirty="0"/>
              <a:t>Hurricane Fiona</a:t>
            </a:r>
          </a:p>
        </p:txBody>
      </p:sp>
      <p:pic>
        <p:nvPicPr>
          <p:cNvPr id="6" name="Picture 5" descr="A picture containing text, map, atlas, screenshot&#10;&#10;Description automatically generated">
            <a:extLst>
              <a:ext uri="{FF2B5EF4-FFF2-40B4-BE49-F238E27FC236}">
                <a16:creationId xmlns:a16="http://schemas.microsoft.com/office/drawing/2014/main" id="{6FE6505C-5167-E573-49F6-B8DA5B279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456" y="1463590"/>
            <a:ext cx="6256094" cy="4834254"/>
          </a:xfrm>
          <a:prstGeom prst="rect">
            <a:avLst/>
          </a:prstGeom>
          <a:ln>
            <a:solidFill>
              <a:schemeClr val="tx1"/>
            </a:solidFill>
          </a:ln>
          <a:effectLst>
            <a:outerShdw blurRad="50800" dist="38100" dir="2700000" algn="tl" rotWithShape="0">
              <a:prstClr val="black">
                <a:alpha val="40000"/>
              </a:prstClr>
            </a:outerShdw>
          </a:effectLst>
        </p:spPr>
      </p:pic>
      <p:sp>
        <p:nvSpPr>
          <p:cNvPr id="7" name="Subtitle 6">
            <a:extLst>
              <a:ext uri="{FF2B5EF4-FFF2-40B4-BE49-F238E27FC236}">
                <a16:creationId xmlns:a16="http://schemas.microsoft.com/office/drawing/2014/main" id="{1BCCE1BF-576A-E79F-6CF6-2F4649466B56}"/>
              </a:ext>
            </a:extLst>
          </p:cNvPr>
          <p:cNvSpPr>
            <a:spLocks noGrp="1"/>
          </p:cNvSpPr>
          <p:nvPr>
            <p:ph type="subTitle" idx="1"/>
          </p:nvPr>
        </p:nvSpPr>
        <p:spPr>
          <a:xfrm>
            <a:off x="327891" y="1321522"/>
            <a:ext cx="5261379" cy="4393478"/>
          </a:xfrm>
        </p:spPr>
        <p:txBody>
          <a:bodyPr/>
          <a:lstStyle/>
          <a:p>
            <a:r>
              <a:rPr lang="en-US" sz="2000" dirty="0">
                <a:solidFill>
                  <a:srgbClr val="333333"/>
                </a:solidFill>
                <a:latin typeface="Helvetica Neue"/>
              </a:rPr>
              <a:t>September 14 to September 28, 2022</a:t>
            </a:r>
          </a:p>
          <a:p>
            <a:r>
              <a:rPr lang="en-US" sz="2000" dirty="0">
                <a:solidFill>
                  <a:srgbClr val="333333"/>
                </a:solidFill>
                <a:latin typeface="Helvetica Neue"/>
              </a:rPr>
              <a:t>Fiona made landfall near Whitehead, Nova Scotia, on the morning of September 24</a:t>
            </a:r>
          </a:p>
          <a:p>
            <a:r>
              <a:rPr lang="en-US" sz="2000" dirty="0">
                <a:solidFill>
                  <a:srgbClr val="333333"/>
                </a:solidFill>
                <a:latin typeface="Helvetica Neue"/>
              </a:rPr>
              <a:t>Fiona impacted the four provinces of Atlantic Canada, as well as Quebec</a:t>
            </a:r>
          </a:p>
          <a:p>
            <a:r>
              <a:rPr lang="en-US" sz="2000" dirty="0">
                <a:solidFill>
                  <a:srgbClr val="333333"/>
                </a:solidFill>
                <a:latin typeface="Helvetica Neue"/>
              </a:rPr>
              <a:t>Emergency managers wanted surveillance to support the recovery</a:t>
            </a:r>
          </a:p>
          <a:p>
            <a:r>
              <a:rPr lang="en-US" sz="2000" dirty="0">
                <a:solidFill>
                  <a:srgbClr val="333333"/>
                </a:solidFill>
                <a:latin typeface="Helvetica Neue"/>
              </a:rPr>
              <a:t>The GOC Geomatics team coordinated with Transport Canada to receive imagery from the National Aerial Surveillance Program (NASP)</a:t>
            </a:r>
          </a:p>
        </p:txBody>
      </p:sp>
    </p:spTree>
    <p:extLst>
      <p:ext uri="{BB962C8B-B14F-4D97-AF65-F5344CB8AC3E}">
        <p14:creationId xmlns:p14="http://schemas.microsoft.com/office/powerpoint/2010/main" val="3249070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5F4D-160D-E76D-90B8-4BF0DBE96921}"/>
              </a:ext>
            </a:extLst>
          </p:cNvPr>
          <p:cNvSpPr>
            <a:spLocks noGrp="1"/>
          </p:cNvSpPr>
          <p:nvPr>
            <p:ph type="ctrTitle"/>
          </p:nvPr>
        </p:nvSpPr>
        <p:spPr/>
        <p:txBody>
          <a:bodyPr/>
          <a:lstStyle/>
          <a:p>
            <a:r>
              <a:rPr lang="en-US" dirty="0"/>
              <a:t>Hurricane Fiona</a:t>
            </a:r>
          </a:p>
        </p:txBody>
      </p:sp>
      <p:pic>
        <p:nvPicPr>
          <p:cNvPr id="5" name="Picture 4" descr="A picture containing outdoor, house, suburb, residential area&#10;&#10;Description automatically generated">
            <a:extLst>
              <a:ext uri="{FF2B5EF4-FFF2-40B4-BE49-F238E27FC236}">
                <a16:creationId xmlns:a16="http://schemas.microsoft.com/office/drawing/2014/main" id="{11F7AEFA-85C6-71CA-EC2E-E247614A6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337" y="1365338"/>
            <a:ext cx="6919325" cy="4512174"/>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417D67A-A439-D8FC-819F-BC3956B4D666}"/>
              </a:ext>
            </a:extLst>
          </p:cNvPr>
          <p:cNvSpPr txBox="1"/>
          <p:nvPr/>
        </p:nvSpPr>
        <p:spPr>
          <a:xfrm>
            <a:off x="2636337" y="5877512"/>
            <a:ext cx="6104466"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NASP image of damages in Port aux Basques, NL</a:t>
            </a:r>
            <a:endParaRPr lang="en-CA" dirty="0"/>
          </a:p>
        </p:txBody>
      </p:sp>
    </p:spTree>
    <p:extLst>
      <p:ext uri="{BB962C8B-B14F-4D97-AF65-F5344CB8AC3E}">
        <p14:creationId xmlns:p14="http://schemas.microsoft.com/office/powerpoint/2010/main" val="383693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5F4D-160D-E76D-90B8-4BF0DBE96921}"/>
              </a:ext>
            </a:extLst>
          </p:cNvPr>
          <p:cNvSpPr>
            <a:spLocks noGrp="1"/>
          </p:cNvSpPr>
          <p:nvPr>
            <p:ph type="ctrTitle"/>
          </p:nvPr>
        </p:nvSpPr>
        <p:spPr/>
        <p:txBody>
          <a:bodyPr/>
          <a:lstStyle/>
          <a:p>
            <a:r>
              <a:rPr lang="en-US" dirty="0"/>
              <a:t>Hurricane Fiona</a:t>
            </a:r>
          </a:p>
        </p:txBody>
      </p:sp>
      <p:sp>
        <p:nvSpPr>
          <p:cNvPr id="3" name="Subtitle 2">
            <a:extLst>
              <a:ext uri="{FF2B5EF4-FFF2-40B4-BE49-F238E27FC236}">
                <a16:creationId xmlns:a16="http://schemas.microsoft.com/office/drawing/2014/main" id="{207909C0-53C1-52E0-C4EC-E21421A925BA}"/>
              </a:ext>
            </a:extLst>
          </p:cNvPr>
          <p:cNvSpPr>
            <a:spLocks noGrp="1"/>
          </p:cNvSpPr>
          <p:nvPr>
            <p:ph type="subTitle" idx="1"/>
          </p:nvPr>
        </p:nvSpPr>
        <p:spPr/>
        <p:txBody>
          <a:bodyPr/>
          <a:lstStyle/>
          <a:p>
            <a:r>
              <a:rPr lang="en-US" dirty="0">
                <a:hlinkClick r:id="rId3"/>
              </a:rPr>
              <a:t>NASP Imagery Viewer</a:t>
            </a:r>
            <a:endParaRPr lang="en-US" dirty="0"/>
          </a:p>
          <a:p>
            <a:endParaRPr lang="en-US" dirty="0"/>
          </a:p>
        </p:txBody>
      </p:sp>
      <p:pic>
        <p:nvPicPr>
          <p:cNvPr id="6" name="Picture 5">
            <a:extLst>
              <a:ext uri="{FF2B5EF4-FFF2-40B4-BE49-F238E27FC236}">
                <a16:creationId xmlns:a16="http://schemas.microsoft.com/office/drawing/2014/main" id="{A6D77438-1977-6712-B62F-98957F13442B}"/>
              </a:ext>
            </a:extLst>
          </p:cNvPr>
          <p:cNvPicPr>
            <a:picLocks noChangeAspect="1"/>
          </p:cNvPicPr>
          <p:nvPr/>
        </p:nvPicPr>
        <p:blipFill>
          <a:blip r:embed="rId4"/>
          <a:stretch>
            <a:fillRect/>
          </a:stretch>
        </p:blipFill>
        <p:spPr>
          <a:xfrm>
            <a:off x="1523999" y="1739113"/>
            <a:ext cx="9144001" cy="44524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3137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5F4D-160D-E76D-90B8-4BF0DBE96921}"/>
              </a:ext>
            </a:extLst>
          </p:cNvPr>
          <p:cNvSpPr>
            <a:spLocks noGrp="1"/>
          </p:cNvSpPr>
          <p:nvPr>
            <p:ph type="ctrTitle"/>
          </p:nvPr>
        </p:nvSpPr>
        <p:spPr/>
        <p:txBody>
          <a:bodyPr/>
          <a:lstStyle/>
          <a:p>
            <a:r>
              <a:rPr lang="en-US" dirty="0"/>
              <a:t>Hurricane Fiona</a:t>
            </a:r>
          </a:p>
        </p:txBody>
      </p:sp>
      <p:sp>
        <p:nvSpPr>
          <p:cNvPr id="3" name="Subtitle 2">
            <a:extLst>
              <a:ext uri="{FF2B5EF4-FFF2-40B4-BE49-F238E27FC236}">
                <a16:creationId xmlns:a16="http://schemas.microsoft.com/office/drawing/2014/main" id="{207909C0-53C1-52E0-C4EC-E21421A925BA}"/>
              </a:ext>
            </a:extLst>
          </p:cNvPr>
          <p:cNvSpPr>
            <a:spLocks noGrp="1"/>
          </p:cNvSpPr>
          <p:nvPr>
            <p:ph type="subTitle" idx="1"/>
          </p:nvPr>
        </p:nvSpPr>
        <p:spPr/>
        <p:txBody>
          <a:bodyPr/>
          <a:lstStyle/>
          <a:p>
            <a:r>
              <a:rPr lang="en-US" dirty="0">
                <a:hlinkClick r:id="rId3"/>
              </a:rPr>
              <a:t>NASP Imagery Viewer</a:t>
            </a:r>
            <a:endParaRPr lang="en-US" dirty="0"/>
          </a:p>
          <a:p>
            <a:endParaRPr lang="en-US" dirty="0"/>
          </a:p>
        </p:txBody>
      </p:sp>
      <p:pic>
        <p:nvPicPr>
          <p:cNvPr id="6" name="Picture 5">
            <a:extLst>
              <a:ext uri="{FF2B5EF4-FFF2-40B4-BE49-F238E27FC236}">
                <a16:creationId xmlns:a16="http://schemas.microsoft.com/office/drawing/2014/main" id="{A606EFBE-002B-4016-46C8-C7B6657EE001}"/>
              </a:ext>
            </a:extLst>
          </p:cNvPr>
          <p:cNvPicPr>
            <a:picLocks noChangeAspect="1"/>
          </p:cNvPicPr>
          <p:nvPr/>
        </p:nvPicPr>
        <p:blipFill>
          <a:blip r:embed="rId4"/>
          <a:stretch>
            <a:fillRect/>
          </a:stretch>
        </p:blipFill>
        <p:spPr>
          <a:xfrm>
            <a:off x="1523999" y="1758974"/>
            <a:ext cx="9144001" cy="445023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659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837-9330-2EFD-1E18-086248C450C9}"/>
              </a:ext>
            </a:extLst>
          </p:cNvPr>
          <p:cNvSpPr>
            <a:spLocks noGrp="1"/>
          </p:cNvSpPr>
          <p:nvPr>
            <p:ph type="ctrTitle"/>
          </p:nvPr>
        </p:nvSpPr>
        <p:spPr/>
        <p:txBody>
          <a:bodyPr/>
          <a:lstStyle/>
          <a:p>
            <a:r>
              <a:rPr lang="en-US" dirty="0"/>
              <a:t>Flooding in Manitoba</a:t>
            </a:r>
          </a:p>
        </p:txBody>
      </p:sp>
      <p:pic>
        <p:nvPicPr>
          <p:cNvPr id="4" name="Picture 3" descr="A map of canada with red squares&#10;&#10;Description automatically generated">
            <a:extLst>
              <a:ext uri="{FF2B5EF4-FFF2-40B4-BE49-F238E27FC236}">
                <a16:creationId xmlns:a16="http://schemas.microsoft.com/office/drawing/2014/main" id="{44460E52-875B-90E5-97D2-C634C9E4F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718" y="1354666"/>
            <a:ext cx="4328776" cy="5012267"/>
          </a:xfrm>
          <a:prstGeom prst="rect">
            <a:avLst/>
          </a:prstGeom>
          <a:ln>
            <a:solidFill>
              <a:schemeClr val="tx1"/>
            </a:solidFill>
          </a:ln>
          <a:effectLst>
            <a:outerShdw blurRad="50800" dist="38100" dir="2700000" algn="tl" rotWithShape="0">
              <a:prstClr val="black">
                <a:alpha val="40000"/>
              </a:prstClr>
            </a:outerShdw>
          </a:effectLst>
        </p:spPr>
      </p:pic>
      <p:sp>
        <p:nvSpPr>
          <p:cNvPr id="5" name="Subtitle 6">
            <a:extLst>
              <a:ext uri="{FF2B5EF4-FFF2-40B4-BE49-F238E27FC236}">
                <a16:creationId xmlns:a16="http://schemas.microsoft.com/office/drawing/2014/main" id="{DE2173B5-5048-99A7-C02D-D9FE46A13D29}"/>
              </a:ext>
            </a:extLst>
          </p:cNvPr>
          <p:cNvSpPr>
            <a:spLocks noGrp="1"/>
          </p:cNvSpPr>
          <p:nvPr>
            <p:ph type="subTitle" idx="1"/>
          </p:nvPr>
        </p:nvSpPr>
        <p:spPr>
          <a:xfrm>
            <a:off x="327891" y="1321522"/>
            <a:ext cx="5261379" cy="4393478"/>
          </a:xfrm>
        </p:spPr>
        <p:txBody>
          <a:bodyPr/>
          <a:lstStyle/>
          <a:p>
            <a:r>
              <a:rPr lang="en-US" sz="2000" dirty="0">
                <a:solidFill>
                  <a:srgbClr val="333333"/>
                </a:solidFill>
                <a:latin typeface="Helvetica Neue"/>
              </a:rPr>
              <a:t>Our team supports the Government of Manitoba’s Emergency Operations Centre (EMO) for their emergency management geomatics needs</a:t>
            </a:r>
          </a:p>
          <a:p>
            <a:r>
              <a:rPr lang="en-US" sz="2000" dirty="0">
                <a:solidFill>
                  <a:srgbClr val="333333"/>
                </a:solidFill>
                <a:latin typeface="Helvetica Neue"/>
              </a:rPr>
              <a:t>In 2022, heavy rainfall and melting snow lead to significant floods across the province</a:t>
            </a:r>
          </a:p>
          <a:p>
            <a:r>
              <a:rPr lang="en-US" sz="2000" dirty="0">
                <a:solidFill>
                  <a:srgbClr val="333333"/>
                </a:solidFill>
                <a:latin typeface="Helvetica Neue"/>
              </a:rPr>
              <a:t>Manitoba’s EMO would provide us with a list of their on-going State’s of Local Emergencies (</a:t>
            </a:r>
            <a:r>
              <a:rPr lang="en-US" sz="2000" dirty="0" err="1">
                <a:solidFill>
                  <a:srgbClr val="333333"/>
                </a:solidFill>
                <a:latin typeface="Helvetica Neue"/>
              </a:rPr>
              <a:t>SoLEs</a:t>
            </a:r>
            <a:r>
              <a:rPr lang="en-US" sz="2000" dirty="0">
                <a:solidFill>
                  <a:srgbClr val="333333"/>
                </a:solidFill>
                <a:latin typeface="Helvetica Neue"/>
              </a:rPr>
              <a:t>) by email for us to map throughout the flood season</a:t>
            </a:r>
          </a:p>
        </p:txBody>
      </p:sp>
    </p:spTree>
    <p:extLst>
      <p:ext uri="{BB962C8B-B14F-4D97-AF65-F5344CB8AC3E}">
        <p14:creationId xmlns:p14="http://schemas.microsoft.com/office/powerpoint/2010/main" val="218218190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S_Deck_template-T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4298</TotalTime>
  <Words>1979</Words>
  <Application>Microsoft Office PowerPoint</Application>
  <PresentationFormat>Widescreen</PresentationFormat>
  <Paragraphs>168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vt:lpstr>
      <vt:lpstr>Calibri</vt:lpstr>
      <vt:lpstr>Calibri Light</vt:lpstr>
      <vt:lpstr>Helvetica Neue</vt:lpstr>
      <vt:lpstr>Segoe UI</vt:lpstr>
      <vt:lpstr>1_Office Theme</vt:lpstr>
      <vt:lpstr>PowerPoint Presentation</vt:lpstr>
      <vt:lpstr>Public Safety Canada</vt:lpstr>
      <vt:lpstr>Government Operations Centre</vt:lpstr>
      <vt:lpstr>Geomatics Section</vt:lpstr>
      <vt:lpstr>Hurricane Fiona</vt:lpstr>
      <vt:lpstr>Hurricane Fiona</vt:lpstr>
      <vt:lpstr>Hurricane Fiona</vt:lpstr>
      <vt:lpstr>Hurricane Fiona</vt:lpstr>
      <vt:lpstr>Flooding in Manitoba</vt:lpstr>
      <vt:lpstr>Flooding in Manitoba</vt:lpstr>
      <vt:lpstr>Flooding in Manitoba</vt:lpstr>
      <vt:lpstr>Wildfires across Canada</vt:lpstr>
      <vt:lpstr>Wildfires across Canada</vt:lpstr>
      <vt:lpstr>Wildfires across Canada</vt:lpstr>
      <vt:lpstr>The Hub</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Darlene</dc:creator>
  <cp:lastModifiedBy>Tran, Darlene</cp:lastModifiedBy>
  <cp:revision>46</cp:revision>
  <dcterms:created xsi:type="dcterms:W3CDTF">2023-06-20T17:50:10Z</dcterms:created>
  <dcterms:modified xsi:type="dcterms:W3CDTF">2023-07-08T17:58:04Z</dcterms:modified>
</cp:coreProperties>
</file>