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23"/>
  </p:notesMasterIdLst>
  <p:sldIdLst>
    <p:sldId id="259" r:id="rId5"/>
    <p:sldId id="2480" r:id="rId6"/>
    <p:sldId id="2476" r:id="rId7"/>
    <p:sldId id="2493" r:id="rId8"/>
    <p:sldId id="2492" r:id="rId9"/>
    <p:sldId id="2477" r:id="rId10"/>
    <p:sldId id="2497" r:id="rId11"/>
    <p:sldId id="325" r:id="rId12"/>
    <p:sldId id="2478" r:id="rId13"/>
    <p:sldId id="2498" r:id="rId14"/>
    <p:sldId id="2499" r:id="rId15"/>
    <p:sldId id="2483" r:id="rId16"/>
    <p:sldId id="2496" r:id="rId17"/>
    <p:sldId id="2488" r:id="rId18"/>
    <p:sldId id="2489" r:id="rId19"/>
    <p:sldId id="2490" r:id="rId20"/>
    <p:sldId id="2494" r:id="rId21"/>
    <p:sldId id="2491"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2154D2-E300-1A87-4B7E-A81FB46B11E6}" name="Hirschkorn, Kristine (she, her | elle, elle)" initials="KH" userId="S::kristine.hirschkorn@nrcan-rncan.gc.ca::6e70cf57-c11c-4269-b359-fc04ae9dc3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39DAFC-7303-4EEF-AEFC-72DB6DD9AF0A}" v="1" dt="2025-05-12T15:11:42.402"/>
    <p1510:client id="{CB54C8D7-270C-E155-D01D-FCC6582D3907}" v="7" dt="2025-05-12T15:00:59.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1078" autoAdjust="0"/>
  </p:normalViewPr>
  <p:slideViewPr>
    <p:cSldViewPr snapToGrid="0">
      <p:cViewPr varScale="1">
        <p:scale>
          <a:sx n="80" d="100"/>
          <a:sy n="80" d="100"/>
        </p:scale>
        <p:origin x="1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35EF3-6B92-4A03-9426-16395107F17E}" type="datetimeFigureOut">
              <a:rPr lang="fr-CA" smtClean="0"/>
              <a:t>2025-05-14</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3DB73-EE26-4234-9190-A4B03AD6E14D}" type="slidenum">
              <a:rPr lang="fr-CA" smtClean="0"/>
              <a:t>‹#›</a:t>
            </a:fld>
            <a:endParaRPr lang="fr-CA"/>
          </a:p>
        </p:txBody>
      </p:sp>
    </p:spTree>
    <p:extLst>
      <p:ext uri="{BB962C8B-B14F-4D97-AF65-F5344CB8AC3E}">
        <p14:creationId xmlns:p14="http://schemas.microsoft.com/office/powerpoint/2010/main" val="134421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F732-00F6-2D40-9C23-8FCFB28E1E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06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F3DB73-EE26-4234-9190-A4B03AD6E14D}" type="slidenum">
              <a:rPr lang="fr-CA" smtClean="0"/>
              <a:t>12</a:t>
            </a:fld>
            <a:endParaRPr lang="fr-CA"/>
          </a:p>
        </p:txBody>
      </p:sp>
    </p:spTree>
    <p:extLst>
      <p:ext uri="{BB962C8B-B14F-4D97-AF65-F5344CB8AC3E}">
        <p14:creationId xmlns:p14="http://schemas.microsoft.com/office/powerpoint/2010/main" val="234588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F732-00F6-2D40-9C23-8FCFB28E1E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14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F732-00F6-2D40-9C23-8FCFB28E1E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14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F732-00F6-2D40-9C23-8FCFB28E1E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2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2842B-B7AE-B040-6FB0-F7075C94A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23543-76D4-97B0-BE0B-2BC7A4B86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10822A-5A26-E1F2-B1AE-23757DA2F870}"/>
              </a:ext>
            </a:extLst>
          </p:cNvPr>
          <p:cNvSpPr>
            <a:spLocks noGrp="1"/>
          </p:cNvSpPr>
          <p:nvPr>
            <p:ph type="body" idx="1"/>
          </p:nvPr>
        </p:nvSpPr>
        <p:spPr/>
        <p:txBody>
          <a:bodyPr/>
          <a:lstStyle/>
          <a:p>
            <a:endParaRPr lang="fr-CA" dirty="0"/>
          </a:p>
        </p:txBody>
      </p:sp>
      <p:sp>
        <p:nvSpPr>
          <p:cNvPr id="4" name="Slide Number Placeholder 3">
            <a:extLst>
              <a:ext uri="{FF2B5EF4-FFF2-40B4-BE49-F238E27FC236}">
                <a16:creationId xmlns:a16="http://schemas.microsoft.com/office/drawing/2014/main" id="{E843D532-4E15-0C59-CA57-E3D08B2C6F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F732-00F6-2D40-9C23-8FCFB28E1E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2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F732-00F6-2D40-9C23-8FCFB28E1E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039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F732-00F6-2D40-9C23-8FCFB28E1E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38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64F79-9EE4-C464-94AA-DE09BC70E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6FFE1-39F8-1D6E-AB7A-97E1BFA026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F04E7-632B-E550-0FD9-EE0EE8777FBA}"/>
              </a:ext>
            </a:extLst>
          </p:cNvPr>
          <p:cNvSpPr>
            <a:spLocks noGrp="1"/>
          </p:cNvSpPr>
          <p:nvPr>
            <p:ph type="body" idx="1"/>
          </p:nvPr>
        </p:nvSpPr>
        <p:spPr/>
        <p:txBody>
          <a:bodyPr/>
          <a:lstStyle/>
          <a:p>
            <a:endParaRPr lang="fr-CA" dirty="0"/>
          </a:p>
        </p:txBody>
      </p:sp>
      <p:sp>
        <p:nvSpPr>
          <p:cNvPr id="4" name="Slide Number Placeholder 3">
            <a:extLst>
              <a:ext uri="{FF2B5EF4-FFF2-40B4-BE49-F238E27FC236}">
                <a16:creationId xmlns:a16="http://schemas.microsoft.com/office/drawing/2014/main" id="{145DC0AF-5633-4F90-5A3B-84F9DEE119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F732-00F6-2D40-9C23-8FCFB28E1E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9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473C4-4745-5345-E513-534A7772A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D58DB-2130-B81A-1286-172DDE2AD5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A8B29-EA5C-FAC7-0F65-224F30B12D76}"/>
              </a:ext>
            </a:extLst>
          </p:cNvPr>
          <p:cNvSpPr>
            <a:spLocks noGrp="1"/>
          </p:cNvSpPr>
          <p:nvPr>
            <p:ph type="body" idx="1"/>
          </p:nvPr>
        </p:nvSpPr>
        <p:spPr/>
        <p:txBody>
          <a:bodyPr/>
          <a:lstStyle/>
          <a:p>
            <a:endParaRPr lang="fr-CA" dirty="0"/>
          </a:p>
        </p:txBody>
      </p:sp>
      <p:sp>
        <p:nvSpPr>
          <p:cNvPr id="4" name="Slide Number Placeholder 3">
            <a:extLst>
              <a:ext uri="{FF2B5EF4-FFF2-40B4-BE49-F238E27FC236}">
                <a16:creationId xmlns:a16="http://schemas.microsoft.com/office/drawing/2014/main" id="{38B126CE-FFCA-8209-159E-F75BDDD2D9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F732-00F6-2D40-9C23-8FCFB28E1E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21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8799-E25A-1FFF-E884-0076D9B02B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3F08D19-411F-5912-6F8B-A848C5A53D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F72287B-EA33-CF25-B504-2155B14BE1E3}"/>
              </a:ext>
            </a:extLst>
          </p:cNvPr>
          <p:cNvSpPr>
            <a:spLocks noGrp="1"/>
          </p:cNvSpPr>
          <p:nvPr>
            <p:ph type="dt" sz="half" idx="10"/>
          </p:nvPr>
        </p:nvSpPr>
        <p:spPr/>
        <p:txBody>
          <a:bodyPr/>
          <a:lstStyle/>
          <a:p>
            <a:fld id="{268858C0-6DDE-9444-BC31-866ED9DFCD8E}" type="datetime1">
              <a:rPr lang="en-CA" smtClean="0"/>
              <a:pPr/>
              <a:t>2025-05-14</a:t>
            </a:fld>
            <a:endParaRPr lang="en-US" dirty="0"/>
          </a:p>
        </p:txBody>
      </p:sp>
      <p:sp>
        <p:nvSpPr>
          <p:cNvPr id="5" name="Footer Placeholder 4">
            <a:extLst>
              <a:ext uri="{FF2B5EF4-FFF2-40B4-BE49-F238E27FC236}">
                <a16:creationId xmlns:a16="http://schemas.microsoft.com/office/drawing/2014/main" id="{D4F56506-3859-4BE0-CB6B-A04F03191F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E12232-F6C4-4E91-6BB3-68117B2D2102}"/>
              </a:ext>
            </a:extLst>
          </p:cNvPr>
          <p:cNvSpPr>
            <a:spLocks noGrp="1"/>
          </p:cNvSpPr>
          <p:nvPr>
            <p:ph type="sldNum" sz="quarter" idx="12"/>
          </p:nvPr>
        </p:nvSpPr>
        <p:spPr/>
        <p:txBody>
          <a:body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389357391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02BB-2DEF-C2C6-7578-AE8D257F99E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A6730CE-6075-E64C-0B87-EDE08EE5D7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BC624F-4C09-23F8-0ABC-A6251530ECB2}"/>
              </a:ext>
            </a:extLst>
          </p:cNvPr>
          <p:cNvSpPr>
            <a:spLocks noGrp="1"/>
          </p:cNvSpPr>
          <p:nvPr>
            <p:ph type="dt" sz="half" idx="10"/>
          </p:nvPr>
        </p:nvSpPr>
        <p:spPr/>
        <p:txBody>
          <a:bodyPr/>
          <a:lstStyle/>
          <a:p>
            <a:fld id="{268858C0-6DDE-9444-BC31-866ED9DFCD8E}" type="datetime1">
              <a:rPr lang="en-CA" smtClean="0"/>
              <a:pPr/>
              <a:t>2025-05-14</a:t>
            </a:fld>
            <a:endParaRPr lang="en-US" dirty="0"/>
          </a:p>
        </p:txBody>
      </p:sp>
      <p:sp>
        <p:nvSpPr>
          <p:cNvPr id="5" name="Footer Placeholder 4">
            <a:extLst>
              <a:ext uri="{FF2B5EF4-FFF2-40B4-BE49-F238E27FC236}">
                <a16:creationId xmlns:a16="http://schemas.microsoft.com/office/drawing/2014/main" id="{DFEBD05A-4BBF-AE09-18F8-8FEA64CDA1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DCB883-6D12-8011-F269-4FF6E6F3337D}"/>
              </a:ext>
            </a:extLst>
          </p:cNvPr>
          <p:cNvSpPr>
            <a:spLocks noGrp="1"/>
          </p:cNvSpPr>
          <p:nvPr>
            <p:ph type="sldNum" sz="quarter" idx="12"/>
          </p:nvPr>
        </p:nvSpPr>
        <p:spPr/>
        <p:txBody>
          <a:body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20653666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B5630-8EB3-9ADE-8561-E2B2598AD6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22481D4-184F-1DA4-D198-D17882AC9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3BBF063-2D22-2A12-87B1-AE185763D5C4}"/>
              </a:ext>
            </a:extLst>
          </p:cNvPr>
          <p:cNvSpPr>
            <a:spLocks noGrp="1"/>
          </p:cNvSpPr>
          <p:nvPr>
            <p:ph type="dt" sz="half" idx="10"/>
          </p:nvPr>
        </p:nvSpPr>
        <p:spPr/>
        <p:txBody>
          <a:bodyPr/>
          <a:lstStyle/>
          <a:p>
            <a:fld id="{268858C0-6DDE-9444-BC31-866ED9DFCD8E}" type="datetime1">
              <a:rPr lang="en-CA" smtClean="0"/>
              <a:pPr/>
              <a:t>2025-05-14</a:t>
            </a:fld>
            <a:endParaRPr lang="en-US" dirty="0"/>
          </a:p>
        </p:txBody>
      </p:sp>
      <p:sp>
        <p:nvSpPr>
          <p:cNvPr id="5" name="Footer Placeholder 4">
            <a:extLst>
              <a:ext uri="{FF2B5EF4-FFF2-40B4-BE49-F238E27FC236}">
                <a16:creationId xmlns:a16="http://schemas.microsoft.com/office/drawing/2014/main" id="{34F27E98-DCE5-1AE3-DA6F-F4681658FF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C658BC-FE19-19B8-3A6A-3A21C85C270C}"/>
              </a:ext>
            </a:extLst>
          </p:cNvPr>
          <p:cNvSpPr>
            <a:spLocks noGrp="1"/>
          </p:cNvSpPr>
          <p:nvPr>
            <p:ph type="sldNum" sz="quarter" idx="12"/>
          </p:nvPr>
        </p:nvSpPr>
        <p:spPr/>
        <p:txBody>
          <a:body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8631990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272B1-99B0-214E-8926-B46D3A2739BA}"/>
              </a:ext>
            </a:extLst>
          </p:cNvPr>
          <p:cNvPicPr>
            <a:picLocks noChangeAspect="1"/>
          </p:cNvPicPr>
          <p:nvPr userDrawn="1"/>
        </p:nvPicPr>
        <p:blipFill>
          <a:blip r:embed="rId2"/>
          <a:stretch>
            <a:fillRect/>
          </a:stretch>
        </p:blipFill>
        <p:spPr>
          <a:xfrm>
            <a:off x="1523" y="0"/>
            <a:ext cx="12188952" cy="6858000"/>
          </a:xfrm>
          <a:prstGeom prst="rect">
            <a:avLst/>
          </a:prstGeom>
        </p:spPr>
      </p:pic>
      <p:sp>
        <p:nvSpPr>
          <p:cNvPr id="2" name="Title 1">
            <a:extLst>
              <a:ext uri="{FF2B5EF4-FFF2-40B4-BE49-F238E27FC236}">
                <a16:creationId xmlns:a16="http://schemas.microsoft.com/office/drawing/2014/main" id="{FE67D5A3-287B-C64E-8E26-AE388B0173AC}"/>
              </a:ext>
            </a:extLst>
          </p:cNvPr>
          <p:cNvSpPr>
            <a:spLocks noGrp="1"/>
          </p:cNvSpPr>
          <p:nvPr>
            <p:ph type="ctrTitle" hasCustomPrompt="1"/>
          </p:nvPr>
        </p:nvSpPr>
        <p:spPr>
          <a:xfrm>
            <a:off x="395336" y="3727928"/>
            <a:ext cx="11401327" cy="1197286"/>
          </a:xfrm>
          <a:prstGeom prst="rect">
            <a:avLst/>
          </a:prstGeom>
        </p:spPr>
        <p:txBody>
          <a:bodyPr lIns="0" bIns="0" anchor="b">
            <a:normAutofit/>
          </a:bodyPr>
          <a:lstStyle>
            <a:lvl1pPr algn="l">
              <a:defRPr sz="5400" b="1">
                <a:solidFill>
                  <a:schemeClr val="bg1"/>
                </a:solidFill>
                <a:latin typeface="+mj-lt"/>
              </a:defRPr>
            </a:lvl1pPr>
          </a:lstStyle>
          <a:p>
            <a:r>
              <a:rPr lang="en-US" dirty="0"/>
              <a:t>UN-GGIM Authoritative Data Paper</a:t>
            </a:r>
          </a:p>
        </p:txBody>
      </p:sp>
      <p:sp>
        <p:nvSpPr>
          <p:cNvPr id="6" name="Text Placeholder 5">
            <a:extLst>
              <a:ext uri="{FF2B5EF4-FFF2-40B4-BE49-F238E27FC236}">
                <a16:creationId xmlns:a16="http://schemas.microsoft.com/office/drawing/2014/main" id="{057AFF37-CE3A-B742-A62F-2A3257140A5A}"/>
              </a:ext>
            </a:extLst>
          </p:cNvPr>
          <p:cNvSpPr>
            <a:spLocks noGrp="1"/>
          </p:cNvSpPr>
          <p:nvPr>
            <p:ph type="body" sz="quarter" idx="13" hasCustomPrompt="1"/>
          </p:nvPr>
        </p:nvSpPr>
        <p:spPr>
          <a:xfrm>
            <a:off x="342900" y="5206280"/>
            <a:ext cx="10158560" cy="508720"/>
          </a:xfrm>
        </p:spPr>
        <p:txBody>
          <a:bodyPr lIns="45720" anchor="b" anchorCtr="0">
            <a:noAutofit/>
          </a:bodyPr>
          <a:lstStyle>
            <a:lvl1pPr marL="0" indent="0">
              <a:buFontTx/>
              <a:buNone/>
              <a:defRPr sz="4800">
                <a:solidFill>
                  <a:schemeClr val="bg1"/>
                </a:solidFill>
              </a:defRPr>
            </a:lvl1pPr>
            <a:lvl2pPr marL="287338" indent="0">
              <a:buFontTx/>
              <a:buNone/>
              <a:defRPr/>
            </a:lvl2pPr>
            <a:lvl3pPr marL="574675" indent="0">
              <a:buFontTx/>
              <a:buNone/>
              <a:defRPr/>
            </a:lvl3pPr>
            <a:lvl4pPr marL="803275" indent="0">
              <a:buFontTx/>
              <a:buNone/>
              <a:defRPr/>
            </a:lvl4pPr>
            <a:lvl5pPr marL="1031875" indent="0">
              <a:buFontTx/>
              <a:buNone/>
              <a:defRPr/>
            </a:lvl5pPr>
          </a:lstStyle>
          <a:p>
            <a:pPr lvl="0"/>
            <a:r>
              <a:rPr lang="en-US" dirty="0"/>
              <a:t>Tasking and Outline</a:t>
            </a:r>
          </a:p>
        </p:txBody>
      </p:sp>
      <p:sp>
        <p:nvSpPr>
          <p:cNvPr id="8" name="Text Placeholder 5">
            <a:extLst>
              <a:ext uri="{FF2B5EF4-FFF2-40B4-BE49-F238E27FC236}">
                <a16:creationId xmlns:a16="http://schemas.microsoft.com/office/drawing/2014/main" id="{57C7A8EA-E9AD-2747-BB8E-4E6AC446E01E}"/>
              </a:ext>
            </a:extLst>
          </p:cNvPr>
          <p:cNvSpPr>
            <a:spLocks noGrp="1"/>
          </p:cNvSpPr>
          <p:nvPr>
            <p:ph type="body" sz="quarter" idx="17" hasCustomPrompt="1"/>
          </p:nvPr>
        </p:nvSpPr>
        <p:spPr>
          <a:xfrm>
            <a:off x="342900" y="5829300"/>
            <a:ext cx="7109460" cy="358775"/>
          </a:xfrm>
        </p:spPr>
        <p:txBody>
          <a:bodyPr lIns="64008" tIns="91440" anchor="b" anchorCtr="0">
            <a:noAutofit/>
          </a:bodyPr>
          <a:lstStyle>
            <a:lvl1pPr marL="0" indent="0">
              <a:buFontTx/>
              <a:buNone/>
              <a:defRPr sz="2400" baseline="0">
                <a:solidFill>
                  <a:schemeClr val="bg1"/>
                </a:solidFill>
              </a:defRPr>
            </a:lvl1pPr>
            <a:lvl2pPr marL="287338" indent="0">
              <a:buFontTx/>
              <a:buNone/>
              <a:defRPr/>
            </a:lvl2pPr>
            <a:lvl3pPr marL="574675" indent="0">
              <a:buFontTx/>
              <a:buNone/>
              <a:defRPr/>
            </a:lvl3pPr>
            <a:lvl4pPr marL="803275" indent="0">
              <a:buFontTx/>
              <a:buNone/>
              <a:defRPr/>
            </a:lvl4pPr>
            <a:lvl5pPr marL="1031875" indent="0">
              <a:buFontTx/>
              <a:buNone/>
              <a:defRPr/>
            </a:lvl5pPr>
          </a:lstStyle>
          <a:p>
            <a:pPr lvl="0"/>
            <a:r>
              <a:rPr lang="en-US" dirty="0"/>
              <a:t>UN-GGIM Policy and Legal Frameworks WG</a:t>
            </a:r>
          </a:p>
        </p:txBody>
      </p:sp>
    </p:spTree>
    <p:extLst>
      <p:ext uri="{BB962C8B-B14F-4D97-AF65-F5344CB8AC3E}">
        <p14:creationId xmlns:p14="http://schemas.microsoft.com/office/powerpoint/2010/main" val="2025527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1D4337-A6FF-E447-AEBC-7572F3E1603B}"/>
              </a:ext>
            </a:extLst>
          </p:cNvPr>
          <p:cNvPicPr>
            <a:picLocks noChangeAspect="1"/>
          </p:cNvPicPr>
          <p:nvPr userDrawn="1"/>
        </p:nvPicPr>
        <p:blipFill>
          <a:blip r:embed="rId2"/>
          <a:stretch>
            <a:fillRect/>
          </a:stretch>
        </p:blipFill>
        <p:spPr>
          <a:xfrm>
            <a:off x="7873" y="3572"/>
            <a:ext cx="12176254" cy="6850856"/>
          </a:xfrm>
          <a:prstGeom prst="rect">
            <a:avLst/>
          </a:prstGeom>
        </p:spPr>
      </p:pic>
      <p:sp>
        <p:nvSpPr>
          <p:cNvPr id="2" name="Title 1">
            <a:extLst>
              <a:ext uri="{FF2B5EF4-FFF2-40B4-BE49-F238E27FC236}">
                <a16:creationId xmlns:a16="http://schemas.microsoft.com/office/drawing/2014/main" id="{A701CB60-8482-4741-A8DB-6E92FB7316E7}"/>
              </a:ext>
            </a:extLst>
          </p:cNvPr>
          <p:cNvSpPr>
            <a:spLocks noGrp="1"/>
          </p:cNvSpPr>
          <p:nvPr>
            <p:ph type="title" hasCustomPrompt="1"/>
          </p:nvPr>
        </p:nvSpPr>
        <p:spPr>
          <a:xfrm>
            <a:off x="342900" y="3779520"/>
            <a:ext cx="11391900" cy="350520"/>
          </a:xfrm>
        </p:spPr>
        <p:txBody>
          <a:bodyPr>
            <a:normAutofit/>
          </a:bodyPr>
          <a:lstStyle>
            <a:lvl1pPr algn="ctr">
              <a:defRPr sz="1400" baseline="0">
                <a:latin typeface="Arial" panose="020B0604020202020204" pitchFamily="34" charset="0"/>
              </a:defRPr>
            </a:lvl1pPr>
          </a:lstStyle>
          <a:p>
            <a:r>
              <a:rPr lang="en-US" dirty="0"/>
              <a:t>2021-2022</a:t>
            </a:r>
          </a:p>
        </p:txBody>
      </p:sp>
      <p:sp>
        <p:nvSpPr>
          <p:cNvPr id="3" name="Date Placeholder 2">
            <a:extLst>
              <a:ext uri="{FF2B5EF4-FFF2-40B4-BE49-F238E27FC236}">
                <a16:creationId xmlns:a16="http://schemas.microsoft.com/office/drawing/2014/main" id="{EA81B140-A1F6-1948-B146-330E1372E27E}"/>
              </a:ext>
            </a:extLst>
          </p:cNvPr>
          <p:cNvSpPr>
            <a:spLocks noGrp="1"/>
          </p:cNvSpPr>
          <p:nvPr>
            <p:ph type="dt" sz="half" idx="10"/>
          </p:nvPr>
        </p:nvSpPr>
        <p:spPr/>
        <p:txBody>
          <a:bodyPr/>
          <a:lstStyle/>
          <a:p>
            <a:fld id="{268858C0-6DDE-9444-BC31-866ED9DFCD8E}" type="datetime1">
              <a:rPr lang="en-CA" smtClean="0"/>
              <a:pPr/>
              <a:t>2025-05-14</a:t>
            </a:fld>
            <a:endParaRPr lang="en-US" dirty="0"/>
          </a:p>
        </p:txBody>
      </p:sp>
      <p:sp>
        <p:nvSpPr>
          <p:cNvPr id="4" name="Footer Placeholder 3">
            <a:extLst>
              <a:ext uri="{FF2B5EF4-FFF2-40B4-BE49-F238E27FC236}">
                <a16:creationId xmlns:a16="http://schemas.microsoft.com/office/drawing/2014/main" id="{03E9ACE6-299A-EF4D-B9DA-5ECFCC677B7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585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AB23-D6BA-9BA0-EBFE-E73D326C22A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FDF829-0FFD-BAD2-2A1D-9429ADE873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1C99BC-6908-417D-4F98-F9162183F36B}"/>
              </a:ext>
            </a:extLst>
          </p:cNvPr>
          <p:cNvSpPr>
            <a:spLocks noGrp="1"/>
          </p:cNvSpPr>
          <p:nvPr>
            <p:ph type="dt" sz="half" idx="10"/>
          </p:nvPr>
        </p:nvSpPr>
        <p:spPr/>
        <p:txBody>
          <a:bodyPr/>
          <a:lstStyle/>
          <a:p>
            <a:fld id="{268858C0-6DDE-9444-BC31-866ED9DFCD8E}" type="datetime1">
              <a:rPr lang="en-CA" smtClean="0"/>
              <a:pPr/>
              <a:t>2025-05-14</a:t>
            </a:fld>
            <a:endParaRPr lang="en-US" dirty="0"/>
          </a:p>
        </p:txBody>
      </p:sp>
      <p:sp>
        <p:nvSpPr>
          <p:cNvPr id="5" name="Footer Placeholder 4">
            <a:extLst>
              <a:ext uri="{FF2B5EF4-FFF2-40B4-BE49-F238E27FC236}">
                <a16:creationId xmlns:a16="http://schemas.microsoft.com/office/drawing/2014/main" id="{F1504584-D2EF-1A2F-05FE-E22C678410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1DF4AC-F38D-A33F-C055-E83CE53FB753}"/>
              </a:ext>
            </a:extLst>
          </p:cNvPr>
          <p:cNvSpPr>
            <a:spLocks noGrp="1"/>
          </p:cNvSpPr>
          <p:nvPr>
            <p:ph type="sldNum" sz="quarter" idx="12"/>
          </p:nvPr>
        </p:nvSpPr>
        <p:spPr/>
        <p:txBody>
          <a:body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30127282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8527-A073-575C-4CA3-FB2C64B276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E0CA1D3-B20C-432C-F2BD-F52C1B21E0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6BFA3-37C4-F4DF-4E09-BDF50A9687B8}"/>
              </a:ext>
            </a:extLst>
          </p:cNvPr>
          <p:cNvSpPr>
            <a:spLocks noGrp="1"/>
          </p:cNvSpPr>
          <p:nvPr>
            <p:ph type="dt" sz="half" idx="10"/>
          </p:nvPr>
        </p:nvSpPr>
        <p:spPr/>
        <p:txBody>
          <a:bodyPr/>
          <a:lstStyle/>
          <a:p>
            <a:fld id="{268858C0-6DDE-9444-BC31-866ED9DFCD8E}" type="datetime1">
              <a:rPr lang="en-CA" smtClean="0"/>
              <a:pPr/>
              <a:t>2025-05-14</a:t>
            </a:fld>
            <a:endParaRPr lang="en-US" dirty="0"/>
          </a:p>
        </p:txBody>
      </p:sp>
      <p:sp>
        <p:nvSpPr>
          <p:cNvPr id="5" name="Footer Placeholder 4">
            <a:extLst>
              <a:ext uri="{FF2B5EF4-FFF2-40B4-BE49-F238E27FC236}">
                <a16:creationId xmlns:a16="http://schemas.microsoft.com/office/drawing/2014/main" id="{544E831F-AB24-745C-03DD-05012B5514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0C91B0-CD37-0C48-D73D-C9EE0008DE6F}"/>
              </a:ext>
            </a:extLst>
          </p:cNvPr>
          <p:cNvSpPr>
            <a:spLocks noGrp="1"/>
          </p:cNvSpPr>
          <p:nvPr>
            <p:ph type="sldNum" sz="quarter" idx="12"/>
          </p:nvPr>
        </p:nvSpPr>
        <p:spPr/>
        <p:txBody>
          <a:body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24690657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4101-5BE4-7386-5929-81B33B20FFA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59A988-3C26-8AA9-39B2-CD7516075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7F73B67-031F-B8D2-6570-0BED7B1472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6BD9FC0-F3F5-6A49-1030-1022F14A4A45}"/>
              </a:ext>
            </a:extLst>
          </p:cNvPr>
          <p:cNvSpPr>
            <a:spLocks noGrp="1"/>
          </p:cNvSpPr>
          <p:nvPr>
            <p:ph type="dt" sz="half" idx="10"/>
          </p:nvPr>
        </p:nvSpPr>
        <p:spPr/>
        <p:txBody>
          <a:bodyPr/>
          <a:lstStyle/>
          <a:p>
            <a:fld id="{268858C0-6DDE-9444-BC31-866ED9DFCD8E}" type="datetime1">
              <a:rPr lang="en-CA" smtClean="0"/>
              <a:pPr/>
              <a:t>2025-05-14</a:t>
            </a:fld>
            <a:endParaRPr lang="en-US" dirty="0"/>
          </a:p>
        </p:txBody>
      </p:sp>
      <p:sp>
        <p:nvSpPr>
          <p:cNvPr id="6" name="Footer Placeholder 5">
            <a:extLst>
              <a:ext uri="{FF2B5EF4-FFF2-40B4-BE49-F238E27FC236}">
                <a16:creationId xmlns:a16="http://schemas.microsoft.com/office/drawing/2014/main" id="{4A49C823-D26F-020F-1C01-167EEFC79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F91DE6-3076-85A9-FA98-69FADB0B0169}"/>
              </a:ext>
            </a:extLst>
          </p:cNvPr>
          <p:cNvSpPr>
            <a:spLocks noGrp="1"/>
          </p:cNvSpPr>
          <p:nvPr>
            <p:ph type="sldNum" sz="quarter" idx="12"/>
          </p:nvPr>
        </p:nvSpPr>
        <p:spPr/>
        <p:txBody>
          <a:body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9992128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4915-B91A-069D-9CE4-1DEC106B25E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995AFA6-D0BE-C9E0-A3EA-3E78B27CF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39748-8EDD-9B87-E6E3-A0B53FEFD4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C24C5B7-1878-D23F-42FC-A56F849998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269853-3444-5992-CD13-DD457D9269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772D62B-F66D-4B9F-18DF-062041BFB9EF}"/>
              </a:ext>
            </a:extLst>
          </p:cNvPr>
          <p:cNvSpPr>
            <a:spLocks noGrp="1"/>
          </p:cNvSpPr>
          <p:nvPr>
            <p:ph type="dt" sz="half" idx="10"/>
          </p:nvPr>
        </p:nvSpPr>
        <p:spPr/>
        <p:txBody>
          <a:bodyPr/>
          <a:lstStyle/>
          <a:p>
            <a:fld id="{268858C0-6DDE-9444-BC31-866ED9DFCD8E}" type="datetime1">
              <a:rPr lang="en-CA" smtClean="0"/>
              <a:pPr/>
              <a:t>2025-05-14</a:t>
            </a:fld>
            <a:endParaRPr lang="en-US" dirty="0"/>
          </a:p>
        </p:txBody>
      </p:sp>
      <p:sp>
        <p:nvSpPr>
          <p:cNvPr id="8" name="Footer Placeholder 7">
            <a:extLst>
              <a:ext uri="{FF2B5EF4-FFF2-40B4-BE49-F238E27FC236}">
                <a16:creationId xmlns:a16="http://schemas.microsoft.com/office/drawing/2014/main" id="{38296621-4973-5885-2BE9-2055A312CBA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A698F5-A253-B211-F146-1CFD17A5CAA9}"/>
              </a:ext>
            </a:extLst>
          </p:cNvPr>
          <p:cNvSpPr>
            <a:spLocks noGrp="1"/>
          </p:cNvSpPr>
          <p:nvPr>
            <p:ph type="sldNum" sz="quarter" idx="12"/>
          </p:nvPr>
        </p:nvSpPr>
        <p:spPr/>
        <p:txBody>
          <a:body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25573886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D953-3795-8DA4-1ABE-51E33D3BC1E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A4EB78A-3A13-13D8-554F-AC301C8C92CA}"/>
              </a:ext>
            </a:extLst>
          </p:cNvPr>
          <p:cNvSpPr>
            <a:spLocks noGrp="1"/>
          </p:cNvSpPr>
          <p:nvPr>
            <p:ph type="dt" sz="half" idx="10"/>
          </p:nvPr>
        </p:nvSpPr>
        <p:spPr/>
        <p:txBody>
          <a:bodyPr/>
          <a:lstStyle/>
          <a:p>
            <a:fld id="{268858C0-6DDE-9444-BC31-866ED9DFCD8E}" type="datetime1">
              <a:rPr lang="en-CA" smtClean="0"/>
              <a:pPr/>
              <a:t>2025-05-14</a:t>
            </a:fld>
            <a:endParaRPr lang="en-US" dirty="0"/>
          </a:p>
        </p:txBody>
      </p:sp>
      <p:sp>
        <p:nvSpPr>
          <p:cNvPr id="4" name="Footer Placeholder 3">
            <a:extLst>
              <a:ext uri="{FF2B5EF4-FFF2-40B4-BE49-F238E27FC236}">
                <a16:creationId xmlns:a16="http://schemas.microsoft.com/office/drawing/2014/main" id="{E1574710-B167-B99F-B9CD-EBCC74FE77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A5D43E-8F19-8285-F2E2-7A0BE968CFBE}"/>
              </a:ext>
            </a:extLst>
          </p:cNvPr>
          <p:cNvSpPr>
            <a:spLocks noGrp="1"/>
          </p:cNvSpPr>
          <p:nvPr>
            <p:ph type="sldNum" sz="quarter" idx="12"/>
          </p:nvPr>
        </p:nvSpPr>
        <p:spPr/>
        <p:txBody>
          <a:body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4177843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97259B-C616-1623-6E20-F98E02D76089}"/>
              </a:ext>
            </a:extLst>
          </p:cNvPr>
          <p:cNvSpPr>
            <a:spLocks noGrp="1"/>
          </p:cNvSpPr>
          <p:nvPr>
            <p:ph type="dt" sz="half" idx="10"/>
          </p:nvPr>
        </p:nvSpPr>
        <p:spPr/>
        <p:txBody>
          <a:bodyPr/>
          <a:lstStyle/>
          <a:p>
            <a:fld id="{268858C0-6DDE-9444-BC31-866ED9DFCD8E}" type="datetime1">
              <a:rPr lang="en-CA" smtClean="0"/>
              <a:pPr/>
              <a:t>2025-05-14</a:t>
            </a:fld>
            <a:endParaRPr lang="en-US" dirty="0"/>
          </a:p>
        </p:txBody>
      </p:sp>
      <p:sp>
        <p:nvSpPr>
          <p:cNvPr id="3" name="Footer Placeholder 2">
            <a:extLst>
              <a:ext uri="{FF2B5EF4-FFF2-40B4-BE49-F238E27FC236}">
                <a16:creationId xmlns:a16="http://schemas.microsoft.com/office/drawing/2014/main" id="{7D0E76D8-C9FD-30C2-888A-6C22C9EE1D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3FBC8C5-041B-C407-999C-C547C3C8E399}"/>
              </a:ext>
            </a:extLst>
          </p:cNvPr>
          <p:cNvSpPr>
            <a:spLocks noGrp="1"/>
          </p:cNvSpPr>
          <p:nvPr>
            <p:ph type="sldNum" sz="quarter" idx="12"/>
          </p:nvPr>
        </p:nvSpPr>
        <p:spPr/>
        <p:txBody>
          <a:body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793081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A7F1-A0C4-3493-ED11-68A4EB9E2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B2A8265-6989-ABEF-2C84-3E5B669E0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0920EDD-C946-C315-921D-43D45849B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545FD-1B72-5729-5EAA-BE23FDC387B6}"/>
              </a:ext>
            </a:extLst>
          </p:cNvPr>
          <p:cNvSpPr>
            <a:spLocks noGrp="1"/>
          </p:cNvSpPr>
          <p:nvPr>
            <p:ph type="dt" sz="half" idx="10"/>
          </p:nvPr>
        </p:nvSpPr>
        <p:spPr/>
        <p:txBody>
          <a:bodyPr/>
          <a:lstStyle/>
          <a:p>
            <a:fld id="{268858C0-6DDE-9444-BC31-866ED9DFCD8E}" type="datetime1">
              <a:rPr lang="en-CA" smtClean="0"/>
              <a:pPr/>
              <a:t>2025-05-14</a:t>
            </a:fld>
            <a:endParaRPr lang="en-US" dirty="0"/>
          </a:p>
        </p:txBody>
      </p:sp>
      <p:sp>
        <p:nvSpPr>
          <p:cNvPr id="6" name="Footer Placeholder 5">
            <a:extLst>
              <a:ext uri="{FF2B5EF4-FFF2-40B4-BE49-F238E27FC236}">
                <a16:creationId xmlns:a16="http://schemas.microsoft.com/office/drawing/2014/main" id="{E367E83E-E437-4A2B-52DC-6D24958227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0157E7-9D71-EE05-29BB-642F72043CD0}"/>
              </a:ext>
            </a:extLst>
          </p:cNvPr>
          <p:cNvSpPr>
            <a:spLocks noGrp="1"/>
          </p:cNvSpPr>
          <p:nvPr>
            <p:ph type="sldNum" sz="quarter" idx="12"/>
          </p:nvPr>
        </p:nvSpPr>
        <p:spPr/>
        <p:txBody>
          <a:body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65139737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C46C-D1C0-7FF1-CE8D-30A2261814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948F951-B99F-FD7F-7CA0-F631BB57D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46013E3-29D0-CE87-47DA-800A6711C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2C301-9181-8DB3-E763-D343B5EB53D1}"/>
              </a:ext>
            </a:extLst>
          </p:cNvPr>
          <p:cNvSpPr>
            <a:spLocks noGrp="1"/>
          </p:cNvSpPr>
          <p:nvPr>
            <p:ph type="dt" sz="half" idx="10"/>
          </p:nvPr>
        </p:nvSpPr>
        <p:spPr/>
        <p:txBody>
          <a:bodyPr/>
          <a:lstStyle/>
          <a:p>
            <a:fld id="{268858C0-6DDE-9444-BC31-866ED9DFCD8E}" type="datetime1">
              <a:rPr lang="en-CA" smtClean="0"/>
              <a:pPr/>
              <a:t>2025-05-14</a:t>
            </a:fld>
            <a:endParaRPr lang="en-US" dirty="0"/>
          </a:p>
        </p:txBody>
      </p:sp>
      <p:sp>
        <p:nvSpPr>
          <p:cNvPr id="6" name="Footer Placeholder 5">
            <a:extLst>
              <a:ext uri="{FF2B5EF4-FFF2-40B4-BE49-F238E27FC236}">
                <a16:creationId xmlns:a16="http://schemas.microsoft.com/office/drawing/2014/main" id="{C551DC06-B2CD-A5D7-309E-EF070FFD55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456C33-19F1-70CA-323E-95FD89079C62}"/>
              </a:ext>
            </a:extLst>
          </p:cNvPr>
          <p:cNvSpPr>
            <a:spLocks noGrp="1"/>
          </p:cNvSpPr>
          <p:nvPr>
            <p:ph type="sldNum" sz="quarter" idx="12"/>
          </p:nvPr>
        </p:nvSpPr>
        <p:spPr/>
        <p:txBody>
          <a:body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15779078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CDC48-ECE4-CB5B-D93D-80612EE15B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658EE10-2DFE-F9A8-7A7E-E04A59615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0F8B60F-E6CF-20F7-3937-1F36E71A9B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8858C0-6DDE-9444-BC31-866ED9DFCD8E}" type="datetime1">
              <a:rPr lang="en-CA" smtClean="0"/>
              <a:pPr/>
              <a:t>2025-05-14</a:t>
            </a:fld>
            <a:endParaRPr lang="en-US" dirty="0"/>
          </a:p>
        </p:txBody>
      </p:sp>
      <p:sp>
        <p:nvSpPr>
          <p:cNvPr id="5" name="Footer Placeholder 4">
            <a:extLst>
              <a:ext uri="{FF2B5EF4-FFF2-40B4-BE49-F238E27FC236}">
                <a16:creationId xmlns:a16="http://schemas.microsoft.com/office/drawing/2014/main" id="{DC64AC39-91C4-834C-166C-76C1BC091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C188140-80CB-CF9D-B5E1-DECA72DC8E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95A67B-D0FE-F448-80B1-1191BC67A3E6}" type="slidenum">
              <a:rPr lang="en-US" smtClean="0"/>
              <a:pPr/>
              <a:t>‹#›</a:t>
            </a:fld>
            <a:endParaRPr lang="en-US" dirty="0"/>
          </a:p>
        </p:txBody>
      </p:sp>
      <p:pic>
        <p:nvPicPr>
          <p:cNvPr id="7" name="Picture 6">
            <a:extLst>
              <a:ext uri="{FF2B5EF4-FFF2-40B4-BE49-F238E27FC236}">
                <a16:creationId xmlns:a16="http://schemas.microsoft.com/office/drawing/2014/main" id="{656FE924-E0C1-8DF4-0D21-417F8C7BEE9B}"/>
              </a:ext>
            </a:extLst>
          </p:cNvPr>
          <p:cNvPicPr>
            <a:picLocks noChangeAspect="1"/>
          </p:cNvPicPr>
          <p:nvPr userDrawn="1"/>
        </p:nvPicPr>
        <p:blipFill>
          <a:blip r:embed="rId15"/>
          <a:stretch>
            <a:fillRect/>
          </a:stretch>
        </p:blipFill>
        <p:spPr>
          <a:xfrm>
            <a:off x="1524" y="0"/>
            <a:ext cx="12188952" cy="6858000"/>
          </a:xfrm>
          <a:prstGeom prst="rect">
            <a:avLst/>
          </a:prstGeom>
        </p:spPr>
      </p:pic>
      <p:sp>
        <p:nvSpPr>
          <p:cNvPr id="8" name="TextBox 7">
            <a:extLst>
              <a:ext uri="{FF2B5EF4-FFF2-40B4-BE49-F238E27FC236}">
                <a16:creationId xmlns:a16="http://schemas.microsoft.com/office/drawing/2014/main" id="{1A8289EB-D388-7452-1E95-C1E56F70D84E}"/>
              </a:ext>
            </a:extLst>
          </p:cNvPr>
          <p:cNvSpPr txBox="1"/>
          <p:nvPr userDrawn="1">
            <p:extLst>
              <p:ext uri="{1162E1C5-73C7-4A58-AE30-91384D911F3F}">
                <p184:classification xmlns:p184="http://schemas.microsoft.com/office/powerpoint/2018/4/main" val="hdr"/>
              </p:ext>
            </p:extLst>
          </p:nvPr>
        </p:nvSpPr>
        <p:spPr>
          <a:xfrm>
            <a:off x="10201275" y="63500"/>
            <a:ext cx="1962150" cy="182880"/>
          </a:xfrm>
          <a:prstGeom prst="rect">
            <a:avLst/>
          </a:prstGeom>
        </p:spPr>
        <p:txBody>
          <a:bodyPr horzOverflow="overflow" lIns="0" tIns="0" rIns="0" bIns="0">
            <a:spAutoFit/>
          </a:bodyPr>
          <a:lstStyle/>
          <a:p>
            <a:pPr algn="l"/>
            <a:r>
              <a:rPr lang="en-CA"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82848140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7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mailto:nrcan.un-ggimsecretariat-secretariatun-ggim.rncan@canada.c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18900000" algn="bl" rotWithShape="0">
              <a:prstClr val="black">
                <a:alpha val="60000"/>
              </a:prstClr>
            </a:outerShdw>
          </a:effectLst>
        </p:spPr>
        <p:txBody>
          <a:bodyPr>
            <a:normAutofit fontScale="90000"/>
          </a:bodyPr>
          <a:lstStyle/>
          <a:p>
            <a:r>
              <a:rPr lang="en-US" dirty="0">
                <a:solidFill>
                  <a:schemeClr val="bg1">
                    <a:lumMod val="95000"/>
                  </a:schemeClr>
                </a:solidFill>
              </a:rPr>
              <a:t>UN-GGIM Paper -</a:t>
            </a:r>
            <a:br>
              <a:rPr lang="en-US" dirty="0">
                <a:solidFill>
                  <a:schemeClr val="bg1">
                    <a:lumMod val="95000"/>
                  </a:schemeClr>
                </a:solidFill>
              </a:rPr>
            </a:br>
            <a:r>
              <a:rPr lang="en-US" dirty="0">
                <a:solidFill>
                  <a:schemeClr val="bg1">
                    <a:lumMod val="95000"/>
                  </a:schemeClr>
                </a:solidFill>
              </a:rPr>
              <a:t>Authoritative Geospatial Data for Crises</a:t>
            </a:r>
            <a:endParaRPr lang="en-CA" dirty="0">
              <a:solidFill>
                <a:schemeClr val="bg1">
                  <a:lumMod val="95000"/>
                </a:schemeClr>
              </a:solidFill>
            </a:endParaRPr>
          </a:p>
        </p:txBody>
      </p:sp>
      <p:sp>
        <p:nvSpPr>
          <p:cNvPr id="4" name="Text Placeholder 3"/>
          <p:cNvSpPr>
            <a:spLocks noGrp="1"/>
          </p:cNvSpPr>
          <p:nvPr>
            <p:ph type="body" sz="quarter" idx="13"/>
          </p:nvPr>
        </p:nvSpPr>
        <p:spPr>
          <a:xfrm>
            <a:off x="126769" y="6173514"/>
            <a:ext cx="7109460" cy="358775"/>
          </a:xfrm>
          <a:effectLst>
            <a:outerShdw blurRad="50800" dist="38100" dir="16200000" rotWithShape="0">
              <a:prstClr val="black">
                <a:alpha val="40000"/>
              </a:prstClr>
            </a:outerShdw>
          </a:effectLst>
        </p:spPr>
        <p:txBody>
          <a:bodyPr/>
          <a:lstStyle/>
          <a:p>
            <a:r>
              <a:rPr lang="en-US" sz="2200" dirty="0">
                <a:solidFill>
                  <a:schemeClr val="bg1">
                    <a:lumMod val="95000"/>
                  </a:schemeClr>
                </a:solidFill>
              </a:rPr>
              <a:t>Working Group on Policy and Legal Frameworks for Geospatial Information Management</a:t>
            </a:r>
          </a:p>
          <a:p>
            <a:r>
              <a:rPr lang="en-US" sz="2200" dirty="0">
                <a:solidFill>
                  <a:schemeClr val="bg1">
                    <a:lumMod val="95000"/>
                  </a:schemeClr>
                </a:solidFill>
              </a:rPr>
              <a:t>United Nations Committee of Experts on</a:t>
            </a:r>
            <a:br>
              <a:rPr lang="en-US" sz="2200" dirty="0">
                <a:solidFill>
                  <a:schemeClr val="bg1">
                    <a:lumMod val="95000"/>
                  </a:schemeClr>
                </a:solidFill>
              </a:rPr>
            </a:br>
            <a:r>
              <a:rPr lang="en-US" sz="2200" dirty="0">
                <a:solidFill>
                  <a:schemeClr val="bg1">
                    <a:lumMod val="95000"/>
                  </a:schemeClr>
                </a:solidFill>
              </a:rPr>
              <a:t>Global Geospatial Information Management</a:t>
            </a:r>
            <a:endParaRPr lang="en-CA" sz="2200" dirty="0">
              <a:solidFill>
                <a:schemeClr val="bg1">
                  <a:lumMod val="95000"/>
                </a:schemeClr>
              </a:solidFill>
            </a:endParaRPr>
          </a:p>
        </p:txBody>
      </p:sp>
    </p:spTree>
    <p:extLst>
      <p:ext uri="{BB962C8B-B14F-4D97-AF65-F5344CB8AC3E}">
        <p14:creationId xmlns:p14="http://schemas.microsoft.com/office/powerpoint/2010/main" val="342572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7FD19-4892-584E-BDA0-02E7EF2D4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8D0DD-4CC1-21AF-0A8E-0EBEBDE29371}"/>
              </a:ext>
            </a:extLst>
          </p:cNvPr>
          <p:cNvSpPr>
            <a:spLocks noGrp="1"/>
          </p:cNvSpPr>
          <p:nvPr>
            <p:ph type="title"/>
          </p:nvPr>
        </p:nvSpPr>
        <p:spPr>
          <a:xfrm>
            <a:off x="429952" y="319115"/>
            <a:ext cx="11277600" cy="990601"/>
          </a:xfrm>
        </p:spPr>
        <p:txBody>
          <a:bodyPr>
            <a:normAutofit fontScale="90000"/>
          </a:bodyPr>
          <a:lstStyle/>
          <a:p>
            <a:pPr algn="ct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r>
              <a:rPr kumimoji="0" lang="en-US" sz="3100" b="1" i="0" u="none" strike="noStrike" kern="1200" cap="none" spc="0" normalizeH="0" baseline="0" noProof="0" dirty="0">
                <a:ln>
                  <a:noFill/>
                </a:ln>
                <a:solidFill>
                  <a:schemeClr val="accent1"/>
                </a:solidFill>
                <a:effectLst/>
                <a:uLnTx/>
                <a:uFillTx/>
                <a:latin typeface="Arial" panose="020B0604020202020204"/>
                <a:ea typeface="+mn-ea"/>
                <a:cs typeface="+mn-cs"/>
              </a:rPr>
              <a:t>Part IV: Guidance For Decision Makers, Providers and Users (2)</a:t>
            </a: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r>
              <a:rPr lang="en-CA" sz="3600" b="1" dirty="0">
                <a:solidFill>
                  <a:schemeClr val="accent1"/>
                </a:solidFill>
              </a:rPr>
              <a:t> </a:t>
            </a:r>
            <a:endParaRPr lang="fr-CA" sz="3600" b="1" dirty="0">
              <a:solidFill>
                <a:schemeClr val="accent1"/>
              </a:solidFill>
            </a:endParaRPr>
          </a:p>
        </p:txBody>
      </p:sp>
      <p:sp>
        <p:nvSpPr>
          <p:cNvPr id="3" name="Slide Number Placeholder 2">
            <a:extLst>
              <a:ext uri="{FF2B5EF4-FFF2-40B4-BE49-F238E27FC236}">
                <a16:creationId xmlns:a16="http://schemas.microsoft.com/office/drawing/2014/main" id="{D76C1EFF-15CC-0EE4-9D5B-28ABD48FEF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513D4-7261-F848-8FAE-CF02B39A77BD}"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B96F96B1-9763-357F-DA51-26C69327EA37}"/>
              </a:ext>
            </a:extLst>
          </p:cNvPr>
          <p:cNvGraphicFramePr>
            <a:graphicFrameLocks noGrp="1"/>
          </p:cNvGraphicFramePr>
          <p:nvPr>
            <p:extLst>
              <p:ext uri="{D42A27DB-BD31-4B8C-83A1-F6EECF244321}">
                <p14:modId xmlns:p14="http://schemas.microsoft.com/office/powerpoint/2010/main" val="2803169297"/>
              </p:ext>
            </p:extLst>
          </p:nvPr>
        </p:nvGraphicFramePr>
        <p:xfrm>
          <a:off x="783705" y="1209040"/>
          <a:ext cx="10570095" cy="3329710"/>
        </p:xfrm>
        <a:graphic>
          <a:graphicData uri="http://schemas.openxmlformats.org/drawingml/2006/table">
            <a:tbl>
              <a:tblPr firstRow="1" bandRow="1">
                <a:tableStyleId>{5C22544A-7EE6-4342-B048-85BDC9FD1C3A}</a:tableStyleId>
              </a:tblPr>
              <a:tblGrid>
                <a:gridCol w="1581328">
                  <a:extLst>
                    <a:ext uri="{9D8B030D-6E8A-4147-A177-3AD203B41FA5}">
                      <a16:colId xmlns:a16="http://schemas.microsoft.com/office/drawing/2014/main" val="2110617293"/>
                    </a:ext>
                  </a:extLst>
                </a:gridCol>
                <a:gridCol w="8988767">
                  <a:extLst>
                    <a:ext uri="{9D8B030D-6E8A-4147-A177-3AD203B41FA5}">
                      <a16:colId xmlns:a16="http://schemas.microsoft.com/office/drawing/2014/main" val="1740396978"/>
                    </a:ext>
                  </a:extLst>
                </a:gridCol>
              </a:tblGrid>
              <a:tr h="403630">
                <a:tc gridSpan="2">
                  <a:txBody>
                    <a:bodyPr/>
                    <a:lstStyle/>
                    <a:p>
                      <a:r>
                        <a:rPr lang="en-CA" sz="1600" dirty="0"/>
                        <a:t>Response</a:t>
                      </a:r>
                    </a:p>
                  </a:txBody>
                  <a:tcPr/>
                </a:tc>
                <a:tc hMerge="1">
                  <a:txBody>
                    <a:bodyPr/>
                    <a:lstStyle/>
                    <a:p>
                      <a:endParaRPr lang="en-CA" dirty="0"/>
                    </a:p>
                  </a:txBody>
                  <a:tcPr/>
                </a:tc>
                <a:extLst>
                  <a:ext uri="{0D108BD9-81ED-4DB2-BD59-A6C34878D82A}">
                    <a16:rowId xmlns:a16="http://schemas.microsoft.com/office/drawing/2014/main" val="3710659820"/>
                  </a:ext>
                </a:extLst>
              </a:tr>
              <a:tr h="724131">
                <a:tc>
                  <a:txBody>
                    <a:bodyPr/>
                    <a:lstStyle/>
                    <a:p>
                      <a:r>
                        <a:rPr lang="en-CA" sz="1500" i="1" dirty="0"/>
                        <a:t>Considerations for Users</a:t>
                      </a:r>
                    </a:p>
                  </a:txBody>
                  <a:tcPr anchor="ctr"/>
                </a:tc>
                <a:tc>
                  <a:txBody>
                    <a:bodyPr/>
                    <a:lstStyle/>
                    <a:p>
                      <a:pPr marL="285750" indent="-285750">
                        <a:buFont typeface="Wingdings" panose="05000000000000000000" pitchFamily="2" charset="2"/>
                        <a:buChar char="ü"/>
                      </a:pPr>
                      <a:r>
                        <a:rPr lang="en-US" sz="1500" dirty="0"/>
                        <a:t>Are available fit for purpose data sources being successfully harnessed? </a:t>
                      </a:r>
                    </a:p>
                    <a:p>
                      <a:pPr marL="285750" indent="-285750">
                        <a:buFont typeface="Wingdings" panose="05000000000000000000" pitchFamily="2" charset="2"/>
                        <a:buChar char="ü"/>
                      </a:pPr>
                      <a:r>
                        <a:rPr lang="en-US" sz="1500" dirty="0"/>
                        <a:t>If critical data gaps emerge in real-time, are steps being taken to minimize trade-offs in data characteristics when seeking alternate data sources?</a:t>
                      </a:r>
                    </a:p>
                    <a:p>
                      <a:pPr marL="285750" indent="-285750">
                        <a:buFont typeface="Wingdings" panose="05000000000000000000" pitchFamily="2" charset="2"/>
                        <a:buChar char="ü"/>
                      </a:pPr>
                      <a:r>
                        <a:rPr lang="en-US" sz="1500" dirty="0"/>
                        <a:t>Do users have a framework for identifying alternative fit for purpose datasets when gaps in needed data emerge?</a:t>
                      </a:r>
                    </a:p>
                    <a:p>
                      <a:pPr marL="285750" indent="-285750">
                        <a:buFont typeface="Wingdings" panose="05000000000000000000" pitchFamily="2" charset="2"/>
                        <a:buChar char="ü"/>
                      </a:pPr>
                      <a:r>
                        <a:rPr lang="en-US" sz="1500" dirty="0"/>
                        <a:t>Are responders aware of any deficiencies in the quality of datasets they are using? Do they understand the margins of error and associated risks? </a:t>
                      </a:r>
                      <a:endParaRPr lang="en-CA" sz="1500" dirty="0"/>
                    </a:p>
                  </a:txBody>
                  <a:tcPr anchor="ctr"/>
                </a:tc>
                <a:extLst>
                  <a:ext uri="{0D108BD9-81ED-4DB2-BD59-A6C34878D82A}">
                    <a16:rowId xmlns:a16="http://schemas.microsoft.com/office/drawing/2014/main" val="3582717481"/>
                  </a:ext>
                </a:extLst>
              </a:tr>
              <a:tr h="724131">
                <a:tc>
                  <a:txBody>
                    <a:bodyPr/>
                    <a:lstStyle/>
                    <a:p>
                      <a:r>
                        <a:rPr lang="en-CA" sz="1500" i="1" dirty="0"/>
                        <a:t>Considerations for Providers</a:t>
                      </a:r>
                    </a:p>
                  </a:txBody>
                  <a:tcPr anchor="ctr"/>
                </a:tc>
                <a:tc>
                  <a:txBody>
                    <a:bodyPr/>
                    <a:lstStyle/>
                    <a:p>
                      <a:pPr marL="285750" indent="-285750">
                        <a:buFont typeface="Wingdings" panose="05000000000000000000" pitchFamily="2" charset="2"/>
                        <a:buChar char="ü"/>
                      </a:pPr>
                      <a:r>
                        <a:rPr lang="en-US" sz="1500" dirty="0"/>
                        <a:t>Are data providers available to offer technical support and guidance to responders as needed? </a:t>
                      </a:r>
                    </a:p>
                    <a:p>
                      <a:pPr marL="285750" indent="-285750">
                        <a:buFont typeface="Wingdings" panose="05000000000000000000" pitchFamily="2" charset="2"/>
                        <a:buChar char="ü"/>
                      </a:pPr>
                      <a:r>
                        <a:rPr lang="en-US" sz="1500" dirty="0"/>
                        <a:t>Where applicable, are providers adhering to agreed upon terms for providing data that is timely, up-to-date, and adheres to established quality standards?</a:t>
                      </a:r>
                    </a:p>
                    <a:p>
                      <a:pPr marL="285750" indent="-285750">
                        <a:buFont typeface="Wingdings" panose="05000000000000000000" pitchFamily="2" charset="2"/>
                        <a:buChar char="ü"/>
                      </a:pPr>
                      <a:r>
                        <a:rPr lang="en-US" sz="1500" dirty="0"/>
                        <a:t>For government providers only: Have the legal criteria to activate emergency response measures granting special access to sensitive or protected data been met?</a:t>
                      </a:r>
                    </a:p>
                  </a:txBody>
                  <a:tcPr anchor="ctr"/>
                </a:tc>
                <a:extLst>
                  <a:ext uri="{0D108BD9-81ED-4DB2-BD59-A6C34878D82A}">
                    <a16:rowId xmlns:a16="http://schemas.microsoft.com/office/drawing/2014/main" val="2512098772"/>
                  </a:ext>
                </a:extLst>
              </a:tr>
            </a:tbl>
          </a:graphicData>
        </a:graphic>
      </p:graphicFrame>
    </p:spTree>
    <p:extLst>
      <p:ext uri="{BB962C8B-B14F-4D97-AF65-F5344CB8AC3E}">
        <p14:creationId xmlns:p14="http://schemas.microsoft.com/office/powerpoint/2010/main" val="218877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1EDAA-1B94-B415-60B1-53BA0E420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8F76D-66A5-8D15-6B86-834E80EB1863}"/>
              </a:ext>
            </a:extLst>
          </p:cNvPr>
          <p:cNvSpPr>
            <a:spLocks noGrp="1"/>
          </p:cNvSpPr>
          <p:nvPr>
            <p:ph type="title"/>
          </p:nvPr>
        </p:nvSpPr>
        <p:spPr>
          <a:xfrm>
            <a:off x="429952" y="319115"/>
            <a:ext cx="11277600" cy="990601"/>
          </a:xfrm>
        </p:spPr>
        <p:txBody>
          <a:bodyPr>
            <a:normAutofit fontScale="90000"/>
          </a:bodyPr>
          <a:lstStyle/>
          <a:p>
            <a:pPr algn="ct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r>
              <a:rPr kumimoji="0" lang="en-US" sz="3100" b="1" i="0" u="none" strike="noStrike" kern="1200" cap="none" spc="0" normalizeH="0" baseline="0" noProof="0" dirty="0">
                <a:ln>
                  <a:noFill/>
                </a:ln>
                <a:solidFill>
                  <a:schemeClr val="accent1"/>
                </a:solidFill>
                <a:effectLst/>
                <a:uLnTx/>
                <a:uFillTx/>
                <a:latin typeface="Arial" panose="020B0604020202020204"/>
                <a:ea typeface="+mn-ea"/>
                <a:cs typeface="+mn-cs"/>
              </a:rPr>
              <a:t>Part IV: Guidance For Decision Makers, Providers and Users (3)</a:t>
            </a: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r>
              <a:rPr lang="en-CA" sz="3600" b="1" dirty="0">
                <a:solidFill>
                  <a:schemeClr val="accent1"/>
                </a:solidFill>
              </a:rPr>
              <a:t> </a:t>
            </a:r>
            <a:endParaRPr lang="fr-CA" sz="3600" b="1" dirty="0">
              <a:solidFill>
                <a:schemeClr val="accent1"/>
              </a:solidFill>
            </a:endParaRPr>
          </a:p>
        </p:txBody>
      </p:sp>
      <p:sp>
        <p:nvSpPr>
          <p:cNvPr id="3" name="Slide Number Placeholder 2">
            <a:extLst>
              <a:ext uri="{FF2B5EF4-FFF2-40B4-BE49-F238E27FC236}">
                <a16:creationId xmlns:a16="http://schemas.microsoft.com/office/drawing/2014/main" id="{1CA710CA-E467-B774-FDC0-8B3A370E81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513D4-7261-F848-8FAE-CF02B39A77BD}"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C16D1197-5D9C-00C7-611B-BAE8C6AB316A}"/>
              </a:ext>
            </a:extLst>
          </p:cNvPr>
          <p:cNvGraphicFramePr>
            <a:graphicFrameLocks noGrp="1"/>
          </p:cNvGraphicFramePr>
          <p:nvPr>
            <p:extLst>
              <p:ext uri="{D42A27DB-BD31-4B8C-83A1-F6EECF244321}">
                <p14:modId xmlns:p14="http://schemas.microsoft.com/office/powerpoint/2010/main" val="2049013584"/>
              </p:ext>
            </p:extLst>
          </p:nvPr>
        </p:nvGraphicFramePr>
        <p:xfrm>
          <a:off x="783705" y="1209040"/>
          <a:ext cx="10570095" cy="4015510"/>
        </p:xfrm>
        <a:graphic>
          <a:graphicData uri="http://schemas.openxmlformats.org/drawingml/2006/table">
            <a:tbl>
              <a:tblPr firstRow="1" bandRow="1">
                <a:tableStyleId>{5C22544A-7EE6-4342-B048-85BDC9FD1C3A}</a:tableStyleId>
              </a:tblPr>
              <a:tblGrid>
                <a:gridCol w="1581328">
                  <a:extLst>
                    <a:ext uri="{9D8B030D-6E8A-4147-A177-3AD203B41FA5}">
                      <a16:colId xmlns:a16="http://schemas.microsoft.com/office/drawing/2014/main" val="2110617293"/>
                    </a:ext>
                  </a:extLst>
                </a:gridCol>
                <a:gridCol w="8988767">
                  <a:extLst>
                    <a:ext uri="{9D8B030D-6E8A-4147-A177-3AD203B41FA5}">
                      <a16:colId xmlns:a16="http://schemas.microsoft.com/office/drawing/2014/main" val="1740396978"/>
                    </a:ext>
                  </a:extLst>
                </a:gridCol>
              </a:tblGrid>
              <a:tr h="403630">
                <a:tc gridSpan="2">
                  <a:txBody>
                    <a:bodyPr/>
                    <a:lstStyle/>
                    <a:p>
                      <a:r>
                        <a:rPr lang="en-CA" sz="1600" dirty="0"/>
                        <a:t>Post-crisis</a:t>
                      </a:r>
                    </a:p>
                  </a:txBody>
                  <a:tcPr/>
                </a:tc>
                <a:tc hMerge="1">
                  <a:txBody>
                    <a:bodyPr/>
                    <a:lstStyle/>
                    <a:p>
                      <a:endParaRPr lang="en-CA" dirty="0"/>
                    </a:p>
                  </a:txBody>
                  <a:tcPr/>
                </a:tc>
                <a:extLst>
                  <a:ext uri="{0D108BD9-81ED-4DB2-BD59-A6C34878D82A}">
                    <a16:rowId xmlns:a16="http://schemas.microsoft.com/office/drawing/2014/main" val="3710659820"/>
                  </a:ext>
                </a:extLst>
              </a:tr>
              <a:tr h="724131">
                <a:tc>
                  <a:txBody>
                    <a:bodyPr/>
                    <a:lstStyle/>
                    <a:p>
                      <a:r>
                        <a:rPr lang="en-CA" sz="1500" i="1" dirty="0"/>
                        <a:t>Winding Down Emergency Measures</a:t>
                      </a:r>
                    </a:p>
                  </a:txBody>
                  <a:tcPr anchor="ctr"/>
                </a:tc>
                <a:tc>
                  <a:txBody>
                    <a:bodyPr/>
                    <a:lstStyle/>
                    <a:p>
                      <a:pPr marL="285750" indent="-285750">
                        <a:buFont typeface="Wingdings" panose="05000000000000000000" pitchFamily="2" charset="2"/>
                        <a:buChar char="ü"/>
                      </a:pPr>
                      <a:r>
                        <a:rPr lang="en-US" sz="1500" dirty="0"/>
                        <a:t>Have emergency law and policy measures introduced or activated during the crisis been appropriately wound down? </a:t>
                      </a:r>
                    </a:p>
                    <a:p>
                      <a:pPr marL="285750" indent="-285750">
                        <a:buFont typeface="Wingdings" panose="05000000000000000000" pitchFamily="2" charset="2"/>
                        <a:buChar char="ü"/>
                      </a:pPr>
                      <a:r>
                        <a:rPr lang="en-US" sz="1500" dirty="0"/>
                        <a:t>Have rights, privileges or protections that were suspended to facilitate data access during crisis response been restored? </a:t>
                      </a:r>
                    </a:p>
                    <a:p>
                      <a:pPr marL="742950" lvl="1" indent="-285750">
                        <a:buFont typeface="Arial" panose="020B0604020202020204" pitchFamily="34" charset="0"/>
                        <a:buChar char="•"/>
                      </a:pPr>
                      <a:r>
                        <a:rPr lang="en-US" sz="1500" dirty="0"/>
                        <a:t>E.g., If security and privacy protections were temporarily suspended to enable limited and targeted access to critical data under emergency conditions, have these measures since been restored?</a:t>
                      </a:r>
                    </a:p>
                  </a:txBody>
                  <a:tcPr anchor="ctr"/>
                </a:tc>
                <a:extLst>
                  <a:ext uri="{0D108BD9-81ED-4DB2-BD59-A6C34878D82A}">
                    <a16:rowId xmlns:a16="http://schemas.microsoft.com/office/drawing/2014/main" val="3582717481"/>
                  </a:ext>
                </a:extLst>
              </a:tr>
              <a:tr h="724131">
                <a:tc>
                  <a:txBody>
                    <a:bodyPr/>
                    <a:lstStyle/>
                    <a:p>
                      <a:r>
                        <a:rPr lang="en-CA" sz="1500" i="1" dirty="0"/>
                        <a:t>Reviewing Lessons Learned</a:t>
                      </a:r>
                    </a:p>
                  </a:txBody>
                  <a:tcPr anchor="ctr"/>
                </a:tc>
                <a:tc>
                  <a:txBody>
                    <a:bodyPr/>
                    <a:lstStyle/>
                    <a:p>
                      <a:pPr marL="285750" indent="-285750">
                        <a:buFont typeface="Wingdings" panose="05000000000000000000" pitchFamily="2" charset="2"/>
                        <a:buChar char="ü"/>
                      </a:pPr>
                      <a:r>
                        <a:rPr lang="en-US" sz="1500" dirty="0"/>
                        <a:t>Did data providers and users adhere to applicable laws, regulations and policies in their handling of critical authoritative data harnessed for crisis response?</a:t>
                      </a:r>
                    </a:p>
                    <a:p>
                      <a:pPr marL="285750" indent="-285750">
                        <a:buFont typeface="Wingdings" panose="05000000000000000000" pitchFamily="2" charset="2"/>
                        <a:buChar char="ü"/>
                      </a:pPr>
                      <a:r>
                        <a:rPr lang="en-US" sz="1500" dirty="0"/>
                        <a:t>Did government providers and users fulfill their established roles and obligations during the response phase?</a:t>
                      </a:r>
                    </a:p>
                    <a:p>
                      <a:pPr marL="285750" indent="-285750">
                        <a:buFont typeface="Wingdings" panose="05000000000000000000" pitchFamily="2" charset="2"/>
                        <a:buChar char="ü"/>
                      </a:pPr>
                      <a:r>
                        <a:rPr lang="en-US" sz="1500" dirty="0"/>
                        <a:t>Did responders face barriers to accessing critical data during the response phase? How can gaps in data access be mitigated in future crises?</a:t>
                      </a:r>
                    </a:p>
                    <a:p>
                      <a:pPr marL="285750" indent="-285750">
                        <a:buFont typeface="Wingdings" panose="05000000000000000000" pitchFamily="2" charset="2"/>
                        <a:buChar char="ü"/>
                      </a:pPr>
                      <a:r>
                        <a:rPr lang="en-US" sz="1500" dirty="0"/>
                        <a:t>Did responders make any trade-offs in data characteristics during the response phase due to data availability/timeliness? If so, what was the nature of these trade-offs, and how can they be avoided or mitigated in future crises?</a:t>
                      </a:r>
                    </a:p>
                  </a:txBody>
                  <a:tcPr anchor="ctr"/>
                </a:tc>
                <a:extLst>
                  <a:ext uri="{0D108BD9-81ED-4DB2-BD59-A6C34878D82A}">
                    <a16:rowId xmlns:a16="http://schemas.microsoft.com/office/drawing/2014/main" val="2512098772"/>
                  </a:ext>
                </a:extLst>
              </a:tr>
            </a:tbl>
          </a:graphicData>
        </a:graphic>
      </p:graphicFrame>
    </p:spTree>
    <p:extLst>
      <p:ext uri="{BB962C8B-B14F-4D97-AF65-F5344CB8AC3E}">
        <p14:creationId xmlns:p14="http://schemas.microsoft.com/office/powerpoint/2010/main" val="2536010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DCE0CAB-BCAE-7ECD-1FF1-257FF242C8D7}"/>
              </a:ext>
            </a:extLst>
          </p:cNvPr>
          <p:cNvSpPr>
            <a:spLocks noGrp="1"/>
          </p:cNvSpPr>
          <p:nvPr>
            <p:ph type="title"/>
          </p:nvPr>
        </p:nvSpPr>
        <p:spPr>
          <a:xfrm>
            <a:off x="395323" y="-38101"/>
            <a:ext cx="11277600" cy="990600"/>
          </a:xfrm>
        </p:spPr>
        <p:txBody>
          <a:bodyPr>
            <a:normAutofit/>
          </a:bodyPr>
          <a:lstStyle/>
          <a:p>
            <a:pPr algn="ctr"/>
            <a:r>
              <a:rPr lang="en-US" sz="3600" b="1" dirty="0">
                <a:solidFill>
                  <a:schemeClr val="tx1">
                    <a:lumMod val="65000"/>
                    <a:lumOff val="35000"/>
                  </a:schemeClr>
                </a:solidFill>
              </a:rPr>
              <a:t>Next Steps</a:t>
            </a:r>
            <a:endParaRPr lang="fr-CA" sz="3600" b="1" dirty="0">
              <a:solidFill>
                <a:schemeClr val="tx1">
                  <a:lumMod val="65000"/>
                  <a:lumOff val="35000"/>
                </a:schemeClr>
              </a:solidFill>
            </a:endParaRPr>
          </a:p>
        </p:txBody>
      </p:sp>
      <p:sp>
        <p:nvSpPr>
          <p:cNvPr id="3" name="Slide Number Placeholder 2">
            <a:extLst>
              <a:ext uri="{FF2B5EF4-FFF2-40B4-BE49-F238E27FC236}">
                <a16:creationId xmlns:a16="http://schemas.microsoft.com/office/drawing/2014/main" id="{968D846F-7125-9028-4CB5-90B2C44C6055}"/>
              </a:ext>
            </a:extLst>
          </p:cNvPr>
          <p:cNvSpPr>
            <a:spLocks noGrp="1"/>
          </p:cNvSpPr>
          <p:nvPr>
            <p:ph type="sldNum" sz="quarter" idx="12"/>
          </p:nvPr>
        </p:nvSpPr>
        <p:spPr/>
        <p:txBody>
          <a:bodyPr/>
          <a:lstStyle/>
          <a:p>
            <a:fld id="{220513D4-7261-F848-8FAE-CF02B39A77BD}" type="slidenum">
              <a:rPr lang="en-US" smtClean="0"/>
              <a:t>12</a:t>
            </a:fld>
            <a:endParaRPr lang="en-US" dirty="0"/>
          </a:p>
        </p:txBody>
      </p:sp>
      <p:sp>
        <p:nvSpPr>
          <p:cNvPr id="7" name="TextBox 6">
            <a:extLst>
              <a:ext uri="{FF2B5EF4-FFF2-40B4-BE49-F238E27FC236}">
                <a16:creationId xmlns:a16="http://schemas.microsoft.com/office/drawing/2014/main" id="{A743F2F9-4392-909B-6F23-C744048B4DB4}"/>
              </a:ext>
            </a:extLst>
          </p:cNvPr>
          <p:cNvSpPr txBox="1"/>
          <p:nvPr/>
        </p:nvSpPr>
        <p:spPr>
          <a:xfrm>
            <a:off x="269681" y="1150759"/>
            <a:ext cx="10937620" cy="1190711"/>
          </a:xfrm>
          <a:prstGeom prst="rect">
            <a:avLst/>
          </a:prstGeom>
          <a:noFill/>
        </p:spPr>
        <p:txBody>
          <a:bodyPr wrap="square">
            <a:spAutoFit/>
          </a:bodyPr>
          <a:lstStyle/>
          <a:p>
            <a:pPr>
              <a:lnSpc>
                <a:spcPct val="107000"/>
              </a:lnSpc>
              <a:defRPr/>
            </a:pPr>
            <a:endParaRPr kumimoji="0" lang="en-CA" sz="2200" b="1" i="0" u="sng"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400"/>
              </a:spcAft>
              <a:buFont typeface="Wingdings" panose="05000000000000000000" pitchFamily="2" charset="2"/>
              <a:buChar char="§"/>
              <a:defRPr/>
            </a:pPr>
            <a:r>
              <a:rPr kumimoji="0" lang="en-CA" sz="220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Final paper to be tabled at the Fifteenth Session of UN-GGIM, 6 – 8 August 2025.</a:t>
            </a:r>
          </a:p>
          <a:p>
            <a:pPr>
              <a:lnSpc>
                <a:spcPct val="107000"/>
              </a:lnSpc>
              <a:spcAft>
                <a:spcPts val="400"/>
              </a:spcAft>
              <a:defRPr/>
            </a:pPr>
            <a:endParaRPr lang="en-CA" sz="2200" i="1"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579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158E-97C3-448F-43EF-7B91DAC58A4D}"/>
              </a:ext>
            </a:extLst>
          </p:cNvPr>
          <p:cNvSpPr>
            <a:spLocks noGrp="1"/>
          </p:cNvSpPr>
          <p:nvPr>
            <p:ph type="title"/>
          </p:nvPr>
        </p:nvSpPr>
        <p:spPr>
          <a:xfrm>
            <a:off x="299071" y="2732886"/>
            <a:ext cx="11277600" cy="990601"/>
          </a:xfrm>
        </p:spPr>
        <p:txBody>
          <a:bodyPr>
            <a:normAutofit/>
          </a:bodyPr>
          <a:lstStyle/>
          <a:p>
            <a:pPr algn="ctr"/>
            <a:r>
              <a:rPr lang="en-CA" sz="4000" i="1" dirty="0">
                <a:solidFill>
                  <a:schemeClr val="tx1">
                    <a:lumMod val="65000"/>
                    <a:lumOff val="35000"/>
                  </a:schemeClr>
                </a:solidFill>
              </a:rPr>
              <a:t>Thank you</a:t>
            </a:r>
            <a:endParaRPr lang="fr-CA" sz="4000" dirty="0">
              <a:solidFill>
                <a:schemeClr val="tx1">
                  <a:lumMod val="65000"/>
                  <a:lumOff val="35000"/>
                </a:schemeClr>
              </a:solidFill>
            </a:endParaRPr>
          </a:p>
        </p:txBody>
      </p:sp>
      <p:sp>
        <p:nvSpPr>
          <p:cNvPr id="3" name="Slide Number Placeholder 2">
            <a:extLst>
              <a:ext uri="{FF2B5EF4-FFF2-40B4-BE49-F238E27FC236}">
                <a16:creationId xmlns:a16="http://schemas.microsoft.com/office/drawing/2014/main" id="{A8D07CC3-E6B6-8E9C-528B-7FF7A0D60767}"/>
              </a:ext>
            </a:extLst>
          </p:cNvPr>
          <p:cNvSpPr>
            <a:spLocks noGrp="1"/>
          </p:cNvSpPr>
          <p:nvPr>
            <p:ph type="sldNum" sz="quarter" idx="12"/>
          </p:nvPr>
        </p:nvSpPr>
        <p:spPr/>
        <p:txBody>
          <a:bodyPr/>
          <a:lstStyle/>
          <a:p>
            <a:fld id="{220513D4-7261-F848-8FAE-CF02B39A77BD}" type="slidenum">
              <a:rPr lang="en-US" smtClean="0"/>
              <a:t>13</a:t>
            </a:fld>
            <a:endParaRPr lang="en-US" dirty="0"/>
          </a:p>
        </p:txBody>
      </p:sp>
    </p:spTree>
    <p:extLst>
      <p:ext uri="{BB962C8B-B14F-4D97-AF65-F5344CB8AC3E}">
        <p14:creationId xmlns:p14="http://schemas.microsoft.com/office/powerpoint/2010/main" val="504369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DCE0CAB-BCAE-7ECD-1FF1-257FF242C8D7}"/>
              </a:ext>
            </a:extLst>
          </p:cNvPr>
          <p:cNvSpPr>
            <a:spLocks noGrp="1"/>
          </p:cNvSpPr>
          <p:nvPr>
            <p:ph type="title"/>
          </p:nvPr>
        </p:nvSpPr>
        <p:spPr>
          <a:xfrm>
            <a:off x="395323" y="-38101"/>
            <a:ext cx="11277600" cy="990600"/>
          </a:xfrm>
        </p:spPr>
        <p:txBody>
          <a:bodyPr>
            <a:normAutofit/>
          </a:bodyPr>
          <a:lstStyle/>
          <a:p>
            <a:pPr algn="ctr"/>
            <a:r>
              <a:rPr lang="en-US" sz="3600" b="1" dirty="0">
                <a:solidFill>
                  <a:schemeClr val="accent1"/>
                </a:solidFill>
              </a:rPr>
              <a:t>Invitation for Feedback</a:t>
            </a:r>
            <a:endParaRPr lang="fr-CA" sz="3600" b="1" dirty="0">
              <a:solidFill>
                <a:schemeClr val="accent1"/>
              </a:solidFill>
            </a:endParaRPr>
          </a:p>
        </p:txBody>
      </p:sp>
      <p:sp>
        <p:nvSpPr>
          <p:cNvPr id="3" name="Slide Number Placeholder 2">
            <a:extLst>
              <a:ext uri="{FF2B5EF4-FFF2-40B4-BE49-F238E27FC236}">
                <a16:creationId xmlns:a16="http://schemas.microsoft.com/office/drawing/2014/main" id="{968D846F-7125-9028-4CB5-90B2C44C6055}"/>
              </a:ext>
            </a:extLst>
          </p:cNvPr>
          <p:cNvSpPr>
            <a:spLocks noGrp="1"/>
          </p:cNvSpPr>
          <p:nvPr>
            <p:ph type="sldNum" sz="quarter" idx="12"/>
          </p:nvPr>
        </p:nvSpPr>
        <p:spPr/>
        <p:txBody>
          <a:bodyPr/>
          <a:lstStyle/>
          <a:p>
            <a:fld id="{220513D4-7261-F848-8FAE-CF02B39A77BD}" type="slidenum">
              <a:rPr lang="en-US" smtClean="0"/>
              <a:t>14</a:t>
            </a:fld>
            <a:endParaRPr lang="en-US" dirty="0"/>
          </a:p>
        </p:txBody>
      </p:sp>
      <p:sp>
        <p:nvSpPr>
          <p:cNvPr id="7" name="TextBox 6">
            <a:extLst>
              <a:ext uri="{FF2B5EF4-FFF2-40B4-BE49-F238E27FC236}">
                <a16:creationId xmlns:a16="http://schemas.microsoft.com/office/drawing/2014/main" id="{A743F2F9-4392-909B-6F23-C744048B4DB4}"/>
              </a:ext>
            </a:extLst>
          </p:cNvPr>
          <p:cNvSpPr txBox="1"/>
          <p:nvPr/>
        </p:nvSpPr>
        <p:spPr>
          <a:xfrm>
            <a:off x="675317" y="1638897"/>
            <a:ext cx="10937620" cy="3828997"/>
          </a:xfrm>
          <a:prstGeom prst="rect">
            <a:avLst/>
          </a:prstGeom>
          <a:noFill/>
        </p:spPr>
        <p:txBody>
          <a:bodyPr wrap="square">
            <a:spAutoFit/>
          </a:bodyPr>
          <a:lstStyle/>
          <a:p>
            <a:pPr>
              <a:lnSpc>
                <a:spcPct val="107000"/>
              </a:lnSpc>
              <a:defRPr/>
            </a:pPr>
            <a:r>
              <a:rPr kumimoji="0" lang="en-US" sz="2400" i="0"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The United Nations Committee of Experts on Global Geospatial Information Management (UN-GGIM) Secretariat together with the UN-GGIM Working Group on Policy and Legal Frameworks for Geospatial Information Management has invited the Committee of Experts and relevant stakeholders to review and comment on the draft Paper, “Authoritative Geospatial Data for Crises”.  </a:t>
            </a:r>
          </a:p>
          <a:p>
            <a:pPr>
              <a:lnSpc>
                <a:spcPct val="107000"/>
              </a:lnSpc>
              <a:defRPr/>
            </a:pPr>
            <a:endParaRPr kumimoji="0" lang="en-US" sz="2400" i="0"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kumimoji="0" lang="en-US" sz="2000" i="0"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While much of the content and guidance relates to Member State driven instruments, the perspectives of a range of stakeholders (including private sector, civil society and academia) on how to best address the needs of data users and providers in crisis scenarios are welcomed also. </a:t>
            </a:r>
          </a:p>
          <a:p>
            <a:pPr>
              <a:lnSpc>
                <a:spcPct val="107000"/>
              </a:lnSpc>
              <a:defRPr/>
            </a:pPr>
            <a:endPar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4897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DCE0CAB-BCAE-7ECD-1FF1-257FF242C8D7}"/>
              </a:ext>
            </a:extLst>
          </p:cNvPr>
          <p:cNvSpPr>
            <a:spLocks noGrp="1"/>
          </p:cNvSpPr>
          <p:nvPr>
            <p:ph type="title"/>
          </p:nvPr>
        </p:nvSpPr>
        <p:spPr>
          <a:xfrm>
            <a:off x="395323" y="-38101"/>
            <a:ext cx="11277600" cy="990600"/>
          </a:xfrm>
        </p:spPr>
        <p:txBody>
          <a:bodyPr>
            <a:normAutofit/>
          </a:bodyPr>
          <a:lstStyle/>
          <a:p>
            <a:pPr algn="ctr"/>
            <a:r>
              <a:rPr lang="en-US" sz="3600" b="1" dirty="0">
                <a:solidFill>
                  <a:schemeClr val="accent1"/>
                </a:solidFill>
              </a:rPr>
              <a:t>Invitation for Feedback </a:t>
            </a:r>
            <a:r>
              <a:rPr lang="en-US" sz="3600" dirty="0">
                <a:solidFill>
                  <a:schemeClr val="accent1"/>
                </a:solidFill>
              </a:rPr>
              <a:t>(2)</a:t>
            </a:r>
            <a:endParaRPr lang="fr-CA" sz="3600" b="1" dirty="0">
              <a:solidFill>
                <a:schemeClr val="accent1"/>
              </a:solidFill>
            </a:endParaRPr>
          </a:p>
        </p:txBody>
      </p:sp>
      <p:sp>
        <p:nvSpPr>
          <p:cNvPr id="3" name="Slide Number Placeholder 2">
            <a:extLst>
              <a:ext uri="{FF2B5EF4-FFF2-40B4-BE49-F238E27FC236}">
                <a16:creationId xmlns:a16="http://schemas.microsoft.com/office/drawing/2014/main" id="{968D846F-7125-9028-4CB5-90B2C44C6055}"/>
              </a:ext>
            </a:extLst>
          </p:cNvPr>
          <p:cNvSpPr>
            <a:spLocks noGrp="1"/>
          </p:cNvSpPr>
          <p:nvPr>
            <p:ph type="sldNum" sz="quarter" idx="12"/>
          </p:nvPr>
        </p:nvSpPr>
        <p:spPr/>
        <p:txBody>
          <a:bodyPr/>
          <a:lstStyle/>
          <a:p>
            <a:fld id="{220513D4-7261-F848-8FAE-CF02B39A77BD}" type="slidenum">
              <a:rPr lang="en-US" smtClean="0"/>
              <a:t>15</a:t>
            </a:fld>
            <a:endParaRPr lang="en-US" dirty="0"/>
          </a:p>
        </p:txBody>
      </p:sp>
      <p:sp>
        <p:nvSpPr>
          <p:cNvPr id="7" name="TextBox 6">
            <a:extLst>
              <a:ext uri="{FF2B5EF4-FFF2-40B4-BE49-F238E27FC236}">
                <a16:creationId xmlns:a16="http://schemas.microsoft.com/office/drawing/2014/main" id="{A743F2F9-4392-909B-6F23-C744048B4DB4}"/>
              </a:ext>
            </a:extLst>
          </p:cNvPr>
          <p:cNvSpPr txBox="1"/>
          <p:nvPr/>
        </p:nvSpPr>
        <p:spPr>
          <a:xfrm>
            <a:off x="675317" y="1638897"/>
            <a:ext cx="10937620" cy="2906886"/>
          </a:xfrm>
          <a:prstGeom prst="rect">
            <a:avLst/>
          </a:prstGeom>
          <a:noFill/>
        </p:spPr>
        <p:txBody>
          <a:bodyPr wrap="square">
            <a:spAutoFit/>
          </a:bodyPr>
          <a:lstStyle/>
          <a:p>
            <a:pPr>
              <a:lnSpc>
                <a:spcPct val="107000"/>
              </a:lnSpc>
              <a:defRPr/>
            </a:pPr>
            <a:r>
              <a:rPr lang="en-US" sz="2800" i="1"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Participants are asked to consider:</a:t>
            </a:r>
          </a:p>
          <a:p>
            <a:pPr>
              <a:lnSpc>
                <a:spcPct val="107000"/>
              </a:lnSpc>
              <a:defRPr/>
            </a:pPr>
            <a:endPar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defRPr/>
            </a:pP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The paper’s representation of trade-offs in data characteristics that responders face during a crisis.</a:t>
            </a:r>
          </a:p>
          <a:p>
            <a:pPr>
              <a:lnSpc>
                <a:spcPct val="107000"/>
              </a:lnSpc>
              <a:defRPr/>
            </a:pPr>
            <a:endPar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defRPr/>
            </a:pP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The inclusion of relevant legal and policy considerations and tools for geospatial data producers and users across all crisis phrases. </a:t>
            </a:r>
          </a:p>
        </p:txBody>
      </p:sp>
    </p:spTree>
    <p:extLst>
      <p:ext uri="{BB962C8B-B14F-4D97-AF65-F5344CB8AC3E}">
        <p14:creationId xmlns:p14="http://schemas.microsoft.com/office/powerpoint/2010/main" val="327115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DCE0CAB-BCAE-7ECD-1FF1-257FF242C8D7}"/>
              </a:ext>
            </a:extLst>
          </p:cNvPr>
          <p:cNvSpPr>
            <a:spLocks noGrp="1"/>
          </p:cNvSpPr>
          <p:nvPr>
            <p:ph type="title"/>
          </p:nvPr>
        </p:nvSpPr>
        <p:spPr>
          <a:xfrm>
            <a:off x="395323" y="-38101"/>
            <a:ext cx="11277600" cy="990600"/>
          </a:xfrm>
        </p:spPr>
        <p:txBody>
          <a:bodyPr>
            <a:normAutofit/>
          </a:bodyPr>
          <a:lstStyle/>
          <a:p>
            <a:pPr algn="ctr"/>
            <a:r>
              <a:rPr lang="en-US" sz="3600" b="1" dirty="0">
                <a:solidFill>
                  <a:schemeClr val="accent1"/>
                </a:solidFill>
              </a:rPr>
              <a:t>Invitation for Feedback </a:t>
            </a:r>
            <a:r>
              <a:rPr lang="en-US" sz="3600" dirty="0">
                <a:solidFill>
                  <a:schemeClr val="accent1"/>
                </a:solidFill>
              </a:rPr>
              <a:t>(3)</a:t>
            </a:r>
            <a:endParaRPr lang="fr-CA" sz="3600" b="1" dirty="0">
              <a:solidFill>
                <a:schemeClr val="accent1"/>
              </a:solidFill>
            </a:endParaRPr>
          </a:p>
        </p:txBody>
      </p:sp>
      <p:sp>
        <p:nvSpPr>
          <p:cNvPr id="3" name="Slide Number Placeholder 2">
            <a:extLst>
              <a:ext uri="{FF2B5EF4-FFF2-40B4-BE49-F238E27FC236}">
                <a16:creationId xmlns:a16="http://schemas.microsoft.com/office/drawing/2014/main" id="{968D846F-7125-9028-4CB5-90B2C44C6055}"/>
              </a:ext>
            </a:extLst>
          </p:cNvPr>
          <p:cNvSpPr>
            <a:spLocks noGrp="1"/>
          </p:cNvSpPr>
          <p:nvPr>
            <p:ph type="sldNum" sz="quarter" idx="12"/>
          </p:nvPr>
        </p:nvSpPr>
        <p:spPr/>
        <p:txBody>
          <a:bodyPr/>
          <a:lstStyle/>
          <a:p>
            <a:fld id="{220513D4-7261-F848-8FAE-CF02B39A77BD}" type="slidenum">
              <a:rPr lang="en-US" smtClean="0"/>
              <a:t>16</a:t>
            </a:fld>
            <a:endParaRPr lang="en-US" dirty="0"/>
          </a:p>
        </p:txBody>
      </p:sp>
      <p:sp>
        <p:nvSpPr>
          <p:cNvPr id="7" name="TextBox 6">
            <a:extLst>
              <a:ext uri="{FF2B5EF4-FFF2-40B4-BE49-F238E27FC236}">
                <a16:creationId xmlns:a16="http://schemas.microsoft.com/office/drawing/2014/main" id="{A743F2F9-4392-909B-6F23-C744048B4DB4}"/>
              </a:ext>
            </a:extLst>
          </p:cNvPr>
          <p:cNvSpPr txBox="1"/>
          <p:nvPr/>
        </p:nvSpPr>
        <p:spPr>
          <a:xfrm>
            <a:off x="675317" y="1638897"/>
            <a:ext cx="10937620" cy="3433825"/>
          </a:xfrm>
          <a:prstGeom prst="rect">
            <a:avLst/>
          </a:prstGeom>
          <a:noFill/>
        </p:spPr>
        <p:txBody>
          <a:bodyPr wrap="square">
            <a:spAutoFit/>
          </a:bodyPr>
          <a:lstStyle/>
          <a:p>
            <a:pPr>
              <a:lnSpc>
                <a:spcPct val="107000"/>
              </a:lnSpc>
              <a:defRPr/>
            </a:pPr>
            <a:r>
              <a:rPr lang="en-US" sz="28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Additionally, please consider:</a:t>
            </a:r>
          </a:p>
          <a:p>
            <a:pPr>
              <a:lnSpc>
                <a:spcPct val="107000"/>
              </a:lnSpc>
              <a:defRPr/>
            </a:pPr>
            <a:endParaRPr lang="en-US" sz="32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defRPr/>
            </a:pPr>
            <a:r>
              <a:rPr lang="en-U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The applicability of guidance included in the “Checklist for Data Providers and Users” (Part 4) to a variety of national contexts and crisis scenarios.</a:t>
            </a:r>
          </a:p>
          <a:p>
            <a:pPr>
              <a:lnSpc>
                <a:spcPct val="107000"/>
              </a:lnSpc>
              <a:defRPr/>
            </a:pPr>
            <a:endParaRPr lang="en-U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defRPr/>
            </a:pPr>
            <a:r>
              <a:rPr lang="en-U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The paper’s overarching consideration of both the data user and data provider perspectives, as well the perspectives of both state and non-state entities involved in crisis response, in addition to pre-and post-crisis activities.</a:t>
            </a:r>
          </a:p>
        </p:txBody>
      </p:sp>
    </p:spTree>
    <p:extLst>
      <p:ext uri="{BB962C8B-B14F-4D97-AF65-F5344CB8AC3E}">
        <p14:creationId xmlns:p14="http://schemas.microsoft.com/office/powerpoint/2010/main" val="2019201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35AE-0082-B474-8F15-43D44E976E1B}"/>
              </a:ext>
            </a:extLst>
          </p:cNvPr>
          <p:cNvSpPr>
            <a:spLocks noGrp="1"/>
          </p:cNvSpPr>
          <p:nvPr>
            <p:ph type="title"/>
          </p:nvPr>
        </p:nvSpPr>
        <p:spPr>
          <a:xfrm>
            <a:off x="472594" y="0"/>
            <a:ext cx="11269133" cy="990600"/>
          </a:xfrm>
        </p:spPr>
        <p:txBody>
          <a:bodyPr>
            <a:normAutofit/>
          </a:bodyPr>
          <a:lstStyle/>
          <a:p>
            <a:pPr algn="ctr"/>
            <a:r>
              <a:rPr lang="en-US" sz="3600" b="1" dirty="0">
                <a:solidFill>
                  <a:schemeClr val="accent1"/>
                </a:solidFill>
              </a:rPr>
              <a:t>How to Submit Feedback</a:t>
            </a:r>
            <a:endParaRPr lang="fr-CA" sz="3600" dirty="0">
              <a:solidFill>
                <a:schemeClr val="accent1"/>
              </a:solidFill>
            </a:endParaRPr>
          </a:p>
        </p:txBody>
      </p:sp>
      <p:sp>
        <p:nvSpPr>
          <p:cNvPr id="3" name="Content Placeholder 2">
            <a:extLst>
              <a:ext uri="{FF2B5EF4-FFF2-40B4-BE49-F238E27FC236}">
                <a16:creationId xmlns:a16="http://schemas.microsoft.com/office/drawing/2014/main" id="{6285CA6C-26B3-4A5F-9C56-80B0DAB35642}"/>
              </a:ext>
            </a:extLst>
          </p:cNvPr>
          <p:cNvSpPr>
            <a:spLocks noGrp="1"/>
          </p:cNvSpPr>
          <p:nvPr>
            <p:ph idx="1"/>
          </p:nvPr>
        </p:nvSpPr>
        <p:spPr>
          <a:xfrm>
            <a:off x="461433" y="1911284"/>
            <a:ext cx="11269133" cy="4229100"/>
          </a:xfrm>
        </p:spPr>
        <p:txBody>
          <a:bodyPr>
            <a:normAutofit/>
          </a:bodyPr>
          <a:lstStyle/>
          <a:p>
            <a:pPr>
              <a:buFont typeface="Arial" panose="020B0604020202020204" pitchFamily="34" charset="0"/>
              <a:buChar char="•"/>
            </a:pPr>
            <a:r>
              <a:rPr lang="en-US" sz="2400" dirty="0">
                <a:solidFill>
                  <a:schemeClr val="tx1">
                    <a:lumMod val="65000"/>
                    <a:lumOff val="35000"/>
                  </a:schemeClr>
                </a:solidFill>
                <a:latin typeface="Calibri" panose="020F0502020204030204" pitchFamily="34" charset="0"/>
                <a:cs typeface="Calibri" panose="020F0502020204030204" pitchFamily="34" charset="0"/>
              </a:rPr>
              <a:t>Please review the draft and submit your comments and feedback using the template provided to </a:t>
            </a:r>
            <a:r>
              <a:rPr lang="en-US" sz="2400" dirty="0">
                <a:solidFill>
                  <a:schemeClr val="tx1">
                    <a:lumMod val="65000"/>
                    <a:lumOff val="35000"/>
                  </a:schemeClr>
                </a:solidFill>
                <a:latin typeface="Calibri" panose="020F0502020204030204" pitchFamily="34" charset="0"/>
                <a:cs typeface="Calibri" panose="020F0502020204030204" pitchFamily="34" charset="0"/>
                <a:hlinkClick r:id="rId2"/>
              </a:rPr>
              <a:t>nrcan.un-ggimsecretariat-secretariatun-ggim.rncan@canada.ca</a:t>
            </a:r>
            <a:r>
              <a:rPr lang="en-US" sz="2400" dirty="0">
                <a:solidFill>
                  <a:schemeClr val="tx1">
                    <a:lumMod val="65000"/>
                    <a:lumOff val="35000"/>
                  </a:schemeClr>
                </a:solidFill>
                <a:latin typeface="Calibri" panose="020F0502020204030204" pitchFamily="34" charset="0"/>
                <a:cs typeface="Calibri" panose="020F0502020204030204" pitchFamily="34" charset="0"/>
              </a:rPr>
              <a:t> no later than </a:t>
            </a:r>
            <a:r>
              <a:rPr lang="en-US" sz="2400" b="1" i="1" dirty="0">
                <a:solidFill>
                  <a:schemeClr val="tx1">
                    <a:lumMod val="65000"/>
                    <a:lumOff val="35000"/>
                  </a:schemeClr>
                </a:solidFill>
                <a:latin typeface="Calibri" panose="020F0502020204030204" pitchFamily="34" charset="0"/>
                <a:cs typeface="Calibri" panose="020F0502020204030204" pitchFamily="34" charset="0"/>
              </a:rPr>
              <a:t>7 May 2025.</a:t>
            </a:r>
            <a:endParaRPr lang="fr-CA" sz="1400" b="1" i="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8F21761-B1DA-BA18-80FA-520975B646E0}"/>
              </a:ext>
            </a:extLst>
          </p:cNvPr>
          <p:cNvSpPr>
            <a:spLocks noGrp="1"/>
          </p:cNvSpPr>
          <p:nvPr>
            <p:ph type="sldNum" sz="quarter" idx="12"/>
          </p:nvPr>
        </p:nvSpPr>
        <p:spPr/>
        <p:txBody>
          <a:bodyPr/>
          <a:lstStyle/>
          <a:p>
            <a:fld id="{8395A67B-D0FE-F448-80B1-1191BC67A3E6}" type="slidenum">
              <a:rPr lang="en-US" smtClean="0"/>
              <a:pPr/>
              <a:t>17</a:t>
            </a:fld>
            <a:endParaRPr lang="en-US" dirty="0"/>
          </a:p>
        </p:txBody>
      </p:sp>
    </p:spTree>
    <p:extLst>
      <p:ext uri="{BB962C8B-B14F-4D97-AF65-F5344CB8AC3E}">
        <p14:creationId xmlns:p14="http://schemas.microsoft.com/office/powerpoint/2010/main" val="365194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F7D1-63E1-B140-9EDC-D712B2EA74F4}"/>
              </a:ext>
            </a:extLst>
          </p:cNvPr>
          <p:cNvSpPr>
            <a:spLocks noGrp="1"/>
          </p:cNvSpPr>
          <p:nvPr>
            <p:ph type="title"/>
          </p:nvPr>
        </p:nvSpPr>
        <p:spPr>
          <a:xfrm>
            <a:off x="299071" y="2306624"/>
            <a:ext cx="11277600" cy="990601"/>
          </a:xfrm>
        </p:spPr>
        <p:txBody>
          <a:bodyPr>
            <a:normAutofit fontScale="90000"/>
          </a:bodyPr>
          <a:lstStyle/>
          <a:p>
            <a:pPr algn="ctr"/>
            <a:br>
              <a:rPr lang="en-CA" i="1" dirty="0"/>
            </a:br>
            <a:br>
              <a:rPr lang="en-CA" dirty="0"/>
            </a:br>
            <a:r>
              <a:rPr lang="en-CA" sz="3100" i="1" dirty="0">
                <a:solidFill>
                  <a:schemeClr val="tx1">
                    <a:lumMod val="65000"/>
                    <a:lumOff val="35000"/>
                  </a:schemeClr>
                </a:solidFill>
              </a:rPr>
              <a:t>We welcome your questions and feedback</a:t>
            </a:r>
            <a:endParaRPr lang="fr-CA" sz="3100" i="1" dirty="0">
              <a:solidFill>
                <a:schemeClr val="tx1">
                  <a:lumMod val="65000"/>
                  <a:lumOff val="35000"/>
                </a:schemeClr>
              </a:solidFill>
            </a:endParaRPr>
          </a:p>
        </p:txBody>
      </p:sp>
      <p:sp>
        <p:nvSpPr>
          <p:cNvPr id="3" name="Slide Number Placeholder 2">
            <a:extLst>
              <a:ext uri="{FF2B5EF4-FFF2-40B4-BE49-F238E27FC236}">
                <a16:creationId xmlns:a16="http://schemas.microsoft.com/office/drawing/2014/main" id="{0083CC8D-DC9A-0035-7EFD-AE884F0181EF}"/>
              </a:ext>
            </a:extLst>
          </p:cNvPr>
          <p:cNvSpPr>
            <a:spLocks noGrp="1"/>
          </p:cNvSpPr>
          <p:nvPr>
            <p:ph type="sldNum" sz="quarter" idx="12"/>
          </p:nvPr>
        </p:nvSpPr>
        <p:spPr/>
        <p:txBody>
          <a:bodyPr/>
          <a:lstStyle/>
          <a:p>
            <a:fld id="{220513D4-7261-F848-8FAE-CF02B39A77BD}" type="slidenum">
              <a:rPr lang="en-US" smtClean="0"/>
              <a:t>18</a:t>
            </a:fld>
            <a:endParaRPr lang="en-US" dirty="0"/>
          </a:p>
        </p:txBody>
      </p:sp>
    </p:spTree>
    <p:extLst>
      <p:ext uri="{BB962C8B-B14F-4D97-AF65-F5344CB8AC3E}">
        <p14:creationId xmlns:p14="http://schemas.microsoft.com/office/powerpoint/2010/main" val="174547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B2A7-6752-C5AD-E7DF-53E0E50EBE33}"/>
              </a:ext>
            </a:extLst>
          </p:cNvPr>
          <p:cNvSpPr>
            <a:spLocks noGrp="1"/>
          </p:cNvSpPr>
          <p:nvPr>
            <p:ph type="title"/>
          </p:nvPr>
        </p:nvSpPr>
        <p:spPr>
          <a:xfrm>
            <a:off x="527543" y="340322"/>
            <a:ext cx="11269133" cy="990600"/>
          </a:xfrm>
        </p:spPr>
        <p:txBody>
          <a:bodyPr>
            <a:normAutofit/>
          </a:bodyPr>
          <a:lstStyle/>
          <a:p>
            <a:pPr algn="ctr"/>
            <a:r>
              <a:rPr lang="en-CA" sz="4000" b="1" dirty="0">
                <a:solidFill>
                  <a:schemeClr val="accent1"/>
                </a:solidFill>
              </a:rPr>
              <a:t>Agenda</a:t>
            </a:r>
            <a:endParaRPr lang="fr-CA" sz="4000" b="1" dirty="0">
              <a:solidFill>
                <a:schemeClr val="accent1"/>
              </a:solidFill>
            </a:endParaRPr>
          </a:p>
        </p:txBody>
      </p:sp>
      <p:sp>
        <p:nvSpPr>
          <p:cNvPr id="3" name="Content Placeholder 2">
            <a:extLst>
              <a:ext uri="{FF2B5EF4-FFF2-40B4-BE49-F238E27FC236}">
                <a16:creationId xmlns:a16="http://schemas.microsoft.com/office/drawing/2014/main" id="{143A3788-2760-629F-F9ED-8ADE96745A6C}"/>
              </a:ext>
            </a:extLst>
          </p:cNvPr>
          <p:cNvSpPr>
            <a:spLocks noGrp="1"/>
          </p:cNvSpPr>
          <p:nvPr>
            <p:ph idx="1"/>
          </p:nvPr>
        </p:nvSpPr>
        <p:spPr>
          <a:xfrm>
            <a:off x="461433" y="1879981"/>
            <a:ext cx="11269133" cy="4229100"/>
          </a:xfrm>
        </p:spPr>
        <p:txBody>
          <a:bodyPr>
            <a:normAutofit/>
          </a:bodyPr>
          <a:lstStyle/>
          <a:p>
            <a:pPr>
              <a:buFont typeface="Wingdings" panose="05000000000000000000" pitchFamily="2" charset="2"/>
              <a:buChar char="§"/>
            </a:pPr>
            <a:r>
              <a:rPr lang="en-CA" sz="2400" b="1" i="1" dirty="0">
                <a:latin typeface="Calibri" panose="020F0502020204030204" pitchFamily="34" charset="0"/>
                <a:cs typeface="Calibri" panose="020F0502020204030204" pitchFamily="34" charset="0"/>
              </a:rPr>
              <a:t>Introduction</a:t>
            </a:r>
          </a:p>
          <a:p>
            <a:pPr>
              <a:buFont typeface="Wingdings" panose="05000000000000000000" pitchFamily="2" charset="2"/>
              <a:buChar char="§"/>
            </a:pPr>
            <a:r>
              <a:rPr lang="en-US" sz="2400" b="1" i="1" dirty="0">
                <a:latin typeface="Calibri" panose="020F0502020204030204" pitchFamily="34" charset="0"/>
                <a:cs typeface="Calibri" panose="020F0502020204030204" pitchFamily="34" charset="0"/>
              </a:rPr>
              <a:t>Part I: </a:t>
            </a:r>
            <a:r>
              <a:rPr lang="en-US" sz="2400" b="1" dirty="0">
                <a:latin typeface="Calibri" panose="020F0502020204030204" pitchFamily="34" charset="0"/>
                <a:cs typeface="Calibri" panose="020F0502020204030204" pitchFamily="34" charset="0"/>
              </a:rPr>
              <a:t>Exploring Trade-offs During the Response Phase</a:t>
            </a:r>
          </a:p>
          <a:p>
            <a:pPr>
              <a:buFont typeface="Wingdings" panose="05000000000000000000" pitchFamily="2" charset="2"/>
              <a:buChar char="§"/>
            </a:pPr>
            <a:r>
              <a:rPr lang="en-US" sz="2400" b="1" i="1" dirty="0">
                <a:latin typeface="Calibri" panose="020F0502020204030204" pitchFamily="34" charset="0"/>
                <a:cs typeface="Calibri" panose="020F0502020204030204" pitchFamily="34" charset="0"/>
              </a:rPr>
              <a:t>Part II: </a:t>
            </a:r>
            <a:r>
              <a:rPr lang="en-US" sz="2400" b="1" dirty="0">
                <a:latin typeface="Calibri" panose="020F0502020204030204" pitchFamily="34" charset="0"/>
                <a:cs typeface="Calibri" panose="020F0502020204030204" pitchFamily="34" charset="0"/>
              </a:rPr>
              <a:t>Minimizing Trade-offs: Laws, Policies, Institutional Arrangements</a:t>
            </a:r>
          </a:p>
          <a:p>
            <a:pPr>
              <a:buFont typeface="Wingdings" panose="05000000000000000000" pitchFamily="2" charset="2"/>
              <a:buChar char="§"/>
            </a:pPr>
            <a:r>
              <a:rPr lang="en-US" sz="2400" b="1" i="1" dirty="0">
                <a:latin typeface="Calibri" panose="020F0502020204030204" pitchFamily="34" charset="0"/>
                <a:cs typeface="Calibri" panose="020F0502020204030204" pitchFamily="34" charset="0"/>
              </a:rPr>
              <a:t>Part III: </a:t>
            </a:r>
            <a:r>
              <a:rPr lang="en-CA" sz="2400" b="1" dirty="0">
                <a:effectLst/>
                <a:latin typeface="Calibri" panose="020F0502020204030204" pitchFamily="34" charset="0"/>
                <a:ea typeface="Calibri" panose="020F0502020204030204" pitchFamily="34" charset="0"/>
                <a:cs typeface="Times New Roman" panose="02020603050405020304" pitchFamily="18" charset="0"/>
              </a:rPr>
              <a:t>Exploring User And Producer Perspectives Through Case Studies </a:t>
            </a:r>
          </a:p>
          <a:p>
            <a:pPr>
              <a:buFont typeface="Wingdings" panose="05000000000000000000" pitchFamily="2" charset="2"/>
              <a:buChar char="§"/>
            </a:pPr>
            <a:r>
              <a:rPr lang="en-US" sz="2400" b="1" i="1" dirty="0">
                <a:latin typeface="Calibri" panose="020F0502020204030204" pitchFamily="34" charset="0"/>
                <a:cs typeface="Calibri" panose="020F0502020204030204" pitchFamily="34" charset="0"/>
              </a:rPr>
              <a:t>Part IV: </a:t>
            </a:r>
            <a:r>
              <a:rPr lang="en-US" sz="2400" b="1" dirty="0">
                <a:latin typeface="Calibri" panose="020F0502020204030204" pitchFamily="34" charset="0"/>
                <a:cs typeface="Calibri" panose="020F0502020204030204" pitchFamily="34" charset="0"/>
              </a:rPr>
              <a:t>Guidance For Decision Makers, Providers and Users</a:t>
            </a:r>
          </a:p>
          <a:p>
            <a:pPr>
              <a:buFont typeface="Wingdings" panose="05000000000000000000" pitchFamily="2" charset="2"/>
              <a:buChar char="§"/>
            </a:pPr>
            <a:r>
              <a:rPr lang="en-US" sz="2400" i="1" dirty="0">
                <a:latin typeface="Calibri" panose="020F0502020204030204" pitchFamily="34" charset="0"/>
                <a:cs typeface="Calibri" panose="020F0502020204030204" pitchFamily="34" charset="0"/>
              </a:rPr>
              <a:t>Next Steps</a:t>
            </a:r>
          </a:p>
          <a:p>
            <a:pPr>
              <a:buFont typeface="Wingdings" panose="05000000000000000000" pitchFamily="2" charset="2"/>
              <a:buChar char="§"/>
            </a:pPr>
            <a:r>
              <a:rPr lang="en-US" sz="2400" i="1" dirty="0">
                <a:latin typeface="Calibri" panose="020F0502020204030204" pitchFamily="34" charset="0"/>
                <a:cs typeface="Calibri" panose="020F0502020204030204" pitchFamily="34" charset="0"/>
              </a:rPr>
              <a:t>Invitation for Feedback</a:t>
            </a:r>
          </a:p>
          <a:p>
            <a:pPr>
              <a:buFont typeface="Arial" panose="020B0604020202020204" pitchFamily="34" charset="0"/>
              <a:buChar char="•"/>
            </a:pPr>
            <a:endParaRPr lang="en-US" sz="2400" dirty="0"/>
          </a:p>
          <a:p>
            <a:pPr lvl="1">
              <a:buFont typeface="Arial" panose="020B0604020202020204" pitchFamily="34" charset="0"/>
              <a:buChar char="•"/>
            </a:pPr>
            <a:endParaRPr lang="en-US" sz="1800" b="1" dirty="0"/>
          </a:p>
          <a:p>
            <a:pPr lvl="1">
              <a:buFont typeface="Arial" panose="020B0604020202020204" pitchFamily="34" charset="0"/>
              <a:buChar char="•"/>
            </a:pPr>
            <a:endParaRPr lang="en-US" sz="1800" b="1" dirty="0"/>
          </a:p>
          <a:p>
            <a:pPr lvl="1">
              <a:buFont typeface="Arial" panose="020B0604020202020204" pitchFamily="34" charset="0"/>
              <a:buChar char="•"/>
            </a:pPr>
            <a:endParaRPr lang="en-US" sz="1800" dirty="0"/>
          </a:p>
          <a:p>
            <a:pPr lvl="1">
              <a:buFont typeface="Arial" panose="020B0604020202020204" pitchFamily="34" charset="0"/>
              <a:buChar char="•"/>
            </a:pPr>
            <a:endParaRPr lang="en-CA" sz="1800" dirty="0"/>
          </a:p>
          <a:p>
            <a:pPr lvl="1">
              <a:buFont typeface="Arial" panose="020B0604020202020204" pitchFamily="34" charset="0"/>
              <a:buChar char="•"/>
            </a:pPr>
            <a:endParaRPr lang="en-CA" sz="1200" dirty="0"/>
          </a:p>
          <a:p>
            <a:pPr>
              <a:buFont typeface="Arial" panose="020B0604020202020204" pitchFamily="34" charset="0"/>
              <a:buChar char="•"/>
            </a:pPr>
            <a:endParaRPr lang="fr-CA" sz="2400" dirty="0"/>
          </a:p>
        </p:txBody>
      </p:sp>
      <p:sp>
        <p:nvSpPr>
          <p:cNvPr id="4" name="Slide Number Placeholder 3">
            <a:extLst>
              <a:ext uri="{FF2B5EF4-FFF2-40B4-BE49-F238E27FC236}">
                <a16:creationId xmlns:a16="http://schemas.microsoft.com/office/drawing/2014/main" id="{9464F6E1-487A-3844-6124-9BF1EBFCE37F}"/>
              </a:ext>
            </a:extLst>
          </p:cNvPr>
          <p:cNvSpPr>
            <a:spLocks noGrp="1"/>
          </p:cNvSpPr>
          <p:nvPr>
            <p:ph type="sldNum" sz="quarter" idx="12"/>
          </p:nvPr>
        </p:nvSpPr>
        <p:spPr/>
        <p:txBody>
          <a:bodyPr/>
          <a:lstStyle/>
          <a:p>
            <a:fld id="{8395A67B-D0FE-F448-80B1-1191BC67A3E6}" type="slidenum">
              <a:rPr lang="en-US" smtClean="0"/>
              <a:pPr/>
              <a:t>2</a:t>
            </a:fld>
            <a:endParaRPr lang="en-US" dirty="0"/>
          </a:p>
        </p:txBody>
      </p:sp>
    </p:spTree>
    <p:extLst>
      <p:ext uri="{BB962C8B-B14F-4D97-AF65-F5344CB8AC3E}">
        <p14:creationId xmlns:p14="http://schemas.microsoft.com/office/powerpoint/2010/main" val="190621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4284-FCBD-ECF5-15C6-4776D96B1996}"/>
              </a:ext>
            </a:extLst>
          </p:cNvPr>
          <p:cNvSpPr>
            <a:spLocks noGrp="1"/>
          </p:cNvSpPr>
          <p:nvPr>
            <p:ph type="title"/>
          </p:nvPr>
        </p:nvSpPr>
        <p:spPr>
          <a:xfrm>
            <a:off x="242855" y="0"/>
            <a:ext cx="11277600" cy="990601"/>
          </a:xfrm>
        </p:spPr>
        <p:txBody>
          <a:bodyPr>
            <a:normAutofit/>
          </a:bodyPr>
          <a:lstStyle/>
          <a:p>
            <a:pPr algn="ctr"/>
            <a:r>
              <a:rPr kumimoji="0" lang="en-CA" sz="3200" b="1" i="0" u="none" strike="noStrike" kern="1200" cap="none" spc="0" normalizeH="0" baseline="0" noProof="0" dirty="0">
                <a:ln>
                  <a:noFill/>
                </a:ln>
                <a:solidFill>
                  <a:schemeClr val="accent1"/>
                </a:solidFill>
                <a:effectLst/>
                <a:uLnTx/>
                <a:uFillTx/>
                <a:latin typeface="Arial" panose="020B0604020202020204"/>
                <a:ea typeface="+mn-ea"/>
                <a:cs typeface="+mn-cs"/>
              </a:rPr>
              <a:t>Introduction</a:t>
            </a:r>
            <a:r>
              <a:rPr kumimoji="0" lang="en-CA" sz="3200" i="0"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rPr>
              <a:t> </a:t>
            </a:r>
            <a:endParaRPr lang="fr-CA" sz="3200" b="1" dirty="0">
              <a:solidFill>
                <a:schemeClr val="tx1">
                  <a:lumMod val="65000"/>
                  <a:lumOff val="35000"/>
                </a:schemeClr>
              </a:solidFill>
            </a:endParaRPr>
          </a:p>
        </p:txBody>
      </p:sp>
      <p:sp>
        <p:nvSpPr>
          <p:cNvPr id="3" name="Slide Number Placeholder 2">
            <a:extLst>
              <a:ext uri="{FF2B5EF4-FFF2-40B4-BE49-F238E27FC236}">
                <a16:creationId xmlns:a16="http://schemas.microsoft.com/office/drawing/2014/main" id="{5AC8BF8C-F958-5E5F-4F33-78C4A34C37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513D4-7261-F848-8FAE-CF02B39A77BD}"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B86BA76-E708-01A4-C8FE-ECD748BC019F}"/>
              </a:ext>
            </a:extLst>
          </p:cNvPr>
          <p:cNvSpPr txBox="1"/>
          <p:nvPr/>
        </p:nvSpPr>
        <p:spPr>
          <a:xfrm>
            <a:off x="641330" y="1828562"/>
            <a:ext cx="10746657" cy="2896177"/>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600"/>
              </a:spcAft>
              <a:buClrTx/>
              <a:buSzPct val="70000"/>
              <a:buFont typeface="Wingdings" panose="05000000000000000000" pitchFamily="2" charset="2"/>
              <a:buChar char="§"/>
              <a:tabLst/>
              <a:defRPr/>
            </a:pPr>
            <a:r>
              <a:rPr lang="en-US" sz="2000" b="1" dirty="0">
                <a:solidFill>
                  <a:schemeClr val="tx1">
                    <a:lumMod val="65000"/>
                    <a:lumOff val="35000"/>
                  </a:schemeClr>
                </a:solidFill>
                <a:latin typeface="Calibri" panose="020F0502020204030204" pitchFamily="34" charset="0"/>
                <a:cs typeface="Calibri" panose="020F0502020204030204" pitchFamily="34" charset="0"/>
              </a:rPr>
              <a:t>Before, during and in the aftermath </a:t>
            </a:r>
            <a:r>
              <a:rPr lang="en-US" sz="2000" dirty="0">
                <a:solidFill>
                  <a:schemeClr val="tx1">
                    <a:lumMod val="65000"/>
                    <a:lumOff val="35000"/>
                  </a:schemeClr>
                </a:solidFill>
                <a:latin typeface="Calibri" panose="020F0502020204030204" pitchFamily="34" charset="0"/>
                <a:cs typeface="Calibri" panose="020F0502020204030204" pitchFamily="34" charset="0"/>
              </a:rPr>
              <a:t>of a crisis, </a:t>
            </a:r>
            <a:r>
              <a:rPr lang="en-US" sz="2000" b="1" dirty="0">
                <a:solidFill>
                  <a:schemeClr val="tx1">
                    <a:lumMod val="65000"/>
                    <a:lumOff val="35000"/>
                  </a:schemeClr>
                </a:solidFill>
                <a:latin typeface="Calibri" panose="020F0502020204030204" pitchFamily="34" charset="0"/>
                <a:cs typeface="Calibri" panose="020F0502020204030204" pitchFamily="34" charset="0"/>
              </a:rPr>
              <a:t>timely access </a:t>
            </a:r>
            <a:r>
              <a:rPr lang="en-US" sz="2000" dirty="0">
                <a:solidFill>
                  <a:schemeClr val="tx1">
                    <a:lumMod val="65000"/>
                    <a:lumOff val="35000"/>
                  </a:schemeClr>
                </a:solidFill>
                <a:latin typeface="Calibri" panose="020F0502020204030204" pitchFamily="34" charset="0"/>
                <a:cs typeface="Calibri" panose="020F0502020204030204" pitchFamily="34" charset="0"/>
              </a:rPr>
              <a:t>to authoritative fit-for-purpose geospatial data is critical for coordinating an effective response.</a:t>
            </a:r>
          </a:p>
          <a:p>
            <a:pPr marL="342900" marR="0" lvl="0" indent="-342900" algn="l" defTabSz="914400" rtl="0" eaLnBrk="1" fontAlgn="auto" latinLnBrk="0" hangingPunct="1">
              <a:lnSpc>
                <a:spcPct val="90000"/>
              </a:lnSpc>
              <a:spcBef>
                <a:spcPts val="1000"/>
              </a:spcBef>
              <a:spcAft>
                <a:spcPts val="600"/>
              </a:spcAft>
              <a:buClrTx/>
              <a:buSzPct val="70000"/>
              <a:buFont typeface="Wingdings" panose="05000000000000000000" pitchFamily="2" charset="2"/>
              <a:buChar char="§"/>
              <a:tabLst/>
              <a:defRPr/>
            </a:pPr>
            <a:r>
              <a:rPr lang="en-US" sz="2000" dirty="0">
                <a:solidFill>
                  <a:schemeClr val="tx1">
                    <a:lumMod val="65000"/>
                    <a:lumOff val="35000"/>
                  </a:schemeClr>
                </a:solidFill>
                <a:latin typeface="Calibri" panose="020F0502020204030204" pitchFamily="34" charset="0"/>
                <a:cs typeface="Calibri" panose="020F0502020204030204" pitchFamily="34" charset="0"/>
              </a:rPr>
              <a:t>Reliable access to geospatial data throughout these crisis phases is enabled by </a:t>
            </a:r>
            <a:r>
              <a:rPr lang="en-US" sz="2000" b="1" dirty="0">
                <a:solidFill>
                  <a:schemeClr val="tx1">
                    <a:lumMod val="65000"/>
                    <a:lumOff val="35000"/>
                  </a:schemeClr>
                </a:solidFill>
                <a:latin typeface="Calibri" panose="020F0502020204030204" pitchFamily="34" charset="0"/>
                <a:cs typeface="Calibri" panose="020F0502020204030204" pitchFamily="34" charset="0"/>
              </a:rPr>
              <a:t>targeted legislation, regulation and policies </a:t>
            </a:r>
            <a:r>
              <a:rPr lang="en-US" sz="2000" dirty="0">
                <a:solidFill>
                  <a:schemeClr val="tx1">
                    <a:lumMod val="65000"/>
                    <a:lumOff val="35000"/>
                  </a:schemeClr>
                </a:solidFill>
                <a:latin typeface="Calibri" panose="020F0502020204030204" pitchFamily="34" charset="0"/>
                <a:cs typeface="Calibri" panose="020F0502020204030204" pitchFamily="34" charset="0"/>
              </a:rPr>
              <a:t>situated within a robust national </a:t>
            </a:r>
            <a:r>
              <a:rPr lang="en-US" sz="2000" b="1" dirty="0">
                <a:solidFill>
                  <a:schemeClr val="tx1">
                    <a:lumMod val="65000"/>
                    <a:lumOff val="35000"/>
                  </a:schemeClr>
                </a:solidFill>
                <a:latin typeface="Calibri" panose="020F0502020204030204" pitchFamily="34" charset="0"/>
                <a:cs typeface="Calibri" panose="020F0502020204030204" pitchFamily="34" charset="0"/>
              </a:rPr>
              <a:t>policy and legal framework</a:t>
            </a:r>
            <a:r>
              <a:rPr lang="en-US" sz="2000" dirty="0">
                <a:solidFill>
                  <a:schemeClr val="tx1">
                    <a:lumMod val="65000"/>
                    <a:lumOff val="35000"/>
                  </a:schemeClr>
                </a:solidFill>
                <a:latin typeface="Calibri" panose="020F0502020204030204" pitchFamily="34" charset="0"/>
                <a:cs typeface="Calibri" panose="020F0502020204030204" pitchFamily="34" charset="0"/>
              </a:rPr>
              <a:t>.</a:t>
            </a:r>
          </a:p>
          <a:p>
            <a:pPr marL="342900" marR="0" lvl="0" indent="-342900" algn="l" defTabSz="914400" rtl="0" eaLnBrk="1" fontAlgn="auto" latinLnBrk="0" hangingPunct="1">
              <a:lnSpc>
                <a:spcPct val="90000"/>
              </a:lnSpc>
              <a:spcBef>
                <a:spcPts val="1000"/>
              </a:spcBef>
              <a:spcAft>
                <a:spcPts val="600"/>
              </a:spcAft>
              <a:buClrTx/>
              <a:buSzPct val="70000"/>
              <a:buFont typeface="Wingdings" panose="05000000000000000000" pitchFamily="2" charset="2"/>
              <a:buChar char="§"/>
              <a:tabLst/>
              <a:defRPr/>
            </a:pPr>
            <a:r>
              <a:rPr lang="en-US" sz="2000" dirty="0">
                <a:solidFill>
                  <a:schemeClr val="tx1">
                    <a:lumMod val="65000"/>
                    <a:lumOff val="35000"/>
                  </a:schemeClr>
                </a:solidFill>
                <a:latin typeface="Calibri" panose="020F0502020204030204" pitchFamily="34" charset="0"/>
                <a:cs typeface="Calibri" panose="020F0502020204030204" pitchFamily="34" charset="0"/>
              </a:rPr>
              <a:t>When responding to a crisis response, </a:t>
            </a:r>
            <a:r>
              <a:rPr lang="en-US" sz="2000" b="1" dirty="0">
                <a:solidFill>
                  <a:schemeClr val="tx1">
                    <a:lumMod val="65000"/>
                    <a:lumOff val="35000"/>
                  </a:schemeClr>
                </a:solidFill>
                <a:latin typeface="Calibri" panose="020F0502020204030204" pitchFamily="34" charset="0"/>
                <a:cs typeface="Calibri" panose="020F0502020204030204" pitchFamily="34" charset="0"/>
              </a:rPr>
              <a:t>trade-offs</a:t>
            </a:r>
            <a:r>
              <a:rPr lang="en-US" sz="2000" dirty="0">
                <a:solidFill>
                  <a:schemeClr val="tx1">
                    <a:lumMod val="65000"/>
                    <a:lumOff val="35000"/>
                  </a:schemeClr>
                </a:solidFill>
                <a:latin typeface="Calibri" panose="020F0502020204030204" pitchFamily="34" charset="0"/>
                <a:cs typeface="Calibri" panose="020F0502020204030204" pitchFamily="34" charset="0"/>
              </a:rPr>
              <a:t> may arise as priorities are realigned to reflect the </a:t>
            </a:r>
            <a:r>
              <a:rPr lang="en-US" sz="2000" b="1" dirty="0">
                <a:solidFill>
                  <a:schemeClr val="tx1">
                    <a:lumMod val="65000"/>
                    <a:lumOff val="35000"/>
                  </a:schemeClr>
                </a:solidFill>
                <a:latin typeface="Calibri" panose="020F0502020204030204" pitchFamily="34" charset="0"/>
                <a:cs typeface="Calibri" panose="020F0502020204030204" pitchFamily="34" charset="0"/>
              </a:rPr>
              <a:t>urgent</a:t>
            </a:r>
            <a:r>
              <a:rPr lang="en-US" sz="2000" dirty="0">
                <a:solidFill>
                  <a:schemeClr val="tx1">
                    <a:lumMod val="65000"/>
                    <a:lumOff val="35000"/>
                  </a:schemeClr>
                </a:solidFill>
                <a:latin typeface="Calibri" panose="020F0502020204030204" pitchFamily="34" charset="0"/>
                <a:cs typeface="Calibri" panose="020F0502020204030204" pitchFamily="34" charset="0"/>
              </a:rPr>
              <a:t> need for </a:t>
            </a:r>
            <a:r>
              <a:rPr lang="en-US" sz="2000" b="1" dirty="0">
                <a:solidFill>
                  <a:schemeClr val="tx1">
                    <a:lumMod val="65000"/>
                    <a:lumOff val="35000"/>
                  </a:schemeClr>
                </a:solidFill>
                <a:latin typeface="Calibri" panose="020F0502020204030204" pitchFamily="34" charset="0"/>
                <a:cs typeface="Calibri" panose="020F0502020204030204" pitchFamily="34" charset="0"/>
              </a:rPr>
              <a:t>timely and available data</a:t>
            </a:r>
            <a:r>
              <a:rPr lang="en-US" sz="2000" dirty="0">
                <a:solidFill>
                  <a:schemeClr val="tx1">
                    <a:lumMod val="65000"/>
                    <a:lumOff val="35000"/>
                  </a:schemeClr>
                </a:solidFill>
                <a:latin typeface="Calibri" panose="020F0502020204030204" pitchFamily="34" charset="0"/>
                <a:cs typeface="Calibri" panose="020F0502020204030204" pitchFamily="34" charset="0"/>
              </a:rPr>
              <a:t>, particularly in jurisdictions lacking enabling laws and policies.</a:t>
            </a:r>
          </a:p>
          <a:p>
            <a:pPr marL="800100" lvl="1" indent="-342900">
              <a:lnSpc>
                <a:spcPct val="90000"/>
              </a:lnSpc>
              <a:spcBef>
                <a:spcPts val="1000"/>
              </a:spcBef>
              <a:spcAft>
                <a:spcPts val="600"/>
              </a:spcAft>
              <a:buSzPct val="70000"/>
              <a:buFont typeface="Wingdings" panose="05000000000000000000" pitchFamily="2" charset="2"/>
              <a:buChar char="§"/>
              <a:defRPr/>
            </a:pPr>
            <a:r>
              <a:rPr lang="en-US" dirty="0">
                <a:solidFill>
                  <a:schemeClr val="tx1">
                    <a:lumMod val="65000"/>
                    <a:lumOff val="35000"/>
                  </a:schemeClr>
                </a:solidFill>
                <a:latin typeface="Calibri" panose="020F0502020204030204" pitchFamily="34" charset="0"/>
                <a:cs typeface="Calibri" panose="020F0502020204030204" pitchFamily="34" charset="0"/>
              </a:rPr>
              <a:t>Characteristics that make data fit for purpose can shift as a crisis evolves from one phase to the next. </a:t>
            </a:r>
            <a:endParaRPr kumimoji="0" lang="en-CA"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156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62A41D-F806-87DC-D115-CB848D53DFA1}"/>
              </a:ext>
            </a:extLst>
          </p:cNvPr>
          <p:cNvSpPr>
            <a:spLocks noGrp="1"/>
          </p:cNvSpPr>
          <p:nvPr>
            <p:ph type="title"/>
          </p:nvPr>
        </p:nvSpPr>
        <p:spPr>
          <a:xfrm>
            <a:off x="361871" y="74505"/>
            <a:ext cx="11277600" cy="990601"/>
          </a:xfrm>
        </p:spPr>
        <p:txBody>
          <a:bodyPr>
            <a:normAutofit/>
          </a:bodyPr>
          <a:lstStyle/>
          <a:p>
            <a:pPr algn="ctr"/>
            <a:r>
              <a:rPr kumimoji="0" lang="en-CA" sz="3200" b="1" i="0" u="none" strike="noStrike" kern="1200" cap="none" spc="0" normalizeH="0" baseline="0" noProof="0" dirty="0">
                <a:ln>
                  <a:noFill/>
                </a:ln>
                <a:solidFill>
                  <a:schemeClr val="accent1"/>
                </a:solidFill>
                <a:effectLst/>
                <a:uLnTx/>
                <a:uFillTx/>
                <a:latin typeface="Arial" panose="020B0604020202020204"/>
                <a:ea typeface="+mn-ea"/>
                <a:cs typeface="+mn-cs"/>
              </a:rPr>
              <a:t>Introduction</a:t>
            </a:r>
            <a:r>
              <a:rPr kumimoji="0" lang="en-CA" sz="3200" i="0" u="none" strike="noStrike" kern="1200" cap="none" spc="0" normalizeH="0" baseline="0" noProof="0" dirty="0">
                <a:ln>
                  <a:noFill/>
                </a:ln>
                <a:solidFill>
                  <a:schemeClr val="accent1"/>
                </a:solidFill>
                <a:effectLst/>
                <a:uLnTx/>
                <a:uFillTx/>
                <a:latin typeface="Arial" panose="020B0604020202020204"/>
                <a:ea typeface="+mn-ea"/>
                <a:cs typeface="+mn-cs"/>
              </a:rPr>
              <a:t> (2)</a:t>
            </a:r>
            <a:endParaRPr lang="fr-CA" sz="3200" b="1" dirty="0">
              <a:solidFill>
                <a:schemeClr val="accent1"/>
              </a:solidFill>
            </a:endParaRPr>
          </a:p>
        </p:txBody>
      </p:sp>
      <p:sp>
        <p:nvSpPr>
          <p:cNvPr id="3" name="Slide Number Placeholder 2">
            <a:extLst>
              <a:ext uri="{FF2B5EF4-FFF2-40B4-BE49-F238E27FC236}">
                <a16:creationId xmlns:a16="http://schemas.microsoft.com/office/drawing/2014/main" id="{4A2A05B2-5D6D-E0F4-5E70-C675E59BFE14}"/>
              </a:ext>
            </a:extLst>
          </p:cNvPr>
          <p:cNvSpPr>
            <a:spLocks noGrp="1"/>
          </p:cNvSpPr>
          <p:nvPr>
            <p:ph type="sldNum" sz="quarter" idx="12"/>
          </p:nvPr>
        </p:nvSpPr>
        <p:spPr/>
        <p:txBody>
          <a:bodyPr/>
          <a:lstStyle/>
          <a:p>
            <a:fld id="{220513D4-7261-F848-8FAE-CF02B39A77BD}" type="slidenum">
              <a:rPr lang="en-US" smtClean="0"/>
              <a:t>4</a:t>
            </a:fld>
            <a:endParaRPr lang="en-US" dirty="0"/>
          </a:p>
        </p:txBody>
      </p:sp>
      <p:sp>
        <p:nvSpPr>
          <p:cNvPr id="5" name="TextBox 4">
            <a:extLst>
              <a:ext uri="{FF2B5EF4-FFF2-40B4-BE49-F238E27FC236}">
                <a16:creationId xmlns:a16="http://schemas.microsoft.com/office/drawing/2014/main" id="{0358AD18-EF71-2D96-0C5A-A644682DE77A}"/>
              </a:ext>
            </a:extLst>
          </p:cNvPr>
          <p:cNvSpPr txBox="1"/>
          <p:nvPr/>
        </p:nvSpPr>
        <p:spPr>
          <a:xfrm>
            <a:off x="552528" y="1421110"/>
            <a:ext cx="11086943" cy="2979277"/>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600"/>
              </a:spcAft>
              <a:buClrTx/>
              <a:buSzPct val="70000"/>
              <a:buFont typeface="Wingdings" panose="05000000000000000000" pitchFamily="2" charset="2"/>
              <a:buChar char="§"/>
              <a:tabLst/>
              <a:defRPr/>
            </a:pPr>
            <a:r>
              <a:rPr lang="en-US" dirty="0">
                <a:solidFill>
                  <a:schemeClr val="tx1">
                    <a:lumMod val="65000"/>
                    <a:lumOff val="35000"/>
                  </a:schemeClr>
                </a:solidFill>
                <a:latin typeface="Calibri" panose="020F0502020204030204" pitchFamily="34" charset="0"/>
                <a:cs typeface="Calibri" panose="020F0502020204030204" pitchFamily="34" charset="0"/>
              </a:rPr>
              <a:t>This discussion builds on a previous paper endorsed at the thirteenth session of the Committee of Experts, titled </a:t>
            </a:r>
            <a:r>
              <a:rPr lang="en-US" b="1" dirty="0">
                <a:solidFill>
                  <a:schemeClr val="tx1">
                    <a:lumMod val="65000"/>
                    <a:lumOff val="35000"/>
                  </a:schemeClr>
                </a:solidFill>
                <a:latin typeface="Calibri" panose="020F0502020204030204" pitchFamily="34" charset="0"/>
                <a:cs typeface="Calibri" panose="020F0502020204030204" pitchFamily="34" charset="0"/>
              </a:rPr>
              <a:t>“</a:t>
            </a:r>
            <a:r>
              <a:rPr lang="en-US" b="1" i="1" dirty="0">
                <a:solidFill>
                  <a:schemeClr val="tx1">
                    <a:lumMod val="65000"/>
                    <a:lumOff val="35000"/>
                  </a:schemeClr>
                </a:solidFill>
                <a:latin typeface="Calibri" panose="020F0502020204030204" pitchFamily="34" charset="0"/>
                <a:cs typeface="Calibri" panose="020F0502020204030204" pitchFamily="34" charset="0"/>
              </a:rPr>
              <a:t>Authoritative Data in an Evolving Geospatial Landscape: An Exploration of Policy and Legal Challenges</a:t>
            </a:r>
            <a:r>
              <a:rPr lang="en-US" b="1" dirty="0">
                <a:solidFill>
                  <a:schemeClr val="tx1">
                    <a:lumMod val="65000"/>
                    <a:lumOff val="35000"/>
                  </a:schemeClr>
                </a:solidFill>
                <a:latin typeface="Calibri" panose="020F0502020204030204" pitchFamily="34" charset="0"/>
                <a:cs typeface="Calibri" panose="020F0502020204030204" pitchFamily="34" charset="0"/>
              </a:rPr>
              <a:t>”.</a:t>
            </a:r>
          </a:p>
          <a:p>
            <a:pPr marL="342900" marR="0" lvl="0" indent="-342900" algn="l" defTabSz="914400" rtl="0" eaLnBrk="1" fontAlgn="auto" latinLnBrk="0" hangingPunct="1">
              <a:lnSpc>
                <a:spcPct val="90000"/>
              </a:lnSpc>
              <a:spcBef>
                <a:spcPts val="1000"/>
              </a:spcBef>
              <a:spcAft>
                <a:spcPts val="600"/>
              </a:spcAft>
              <a:buClrTx/>
              <a:buSzPct val="70000"/>
              <a:buFont typeface="Wingdings" panose="05000000000000000000" pitchFamily="2" charset="2"/>
              <a:buChar char="§"/>
              <a:tabLst/>
              <a:defRPr/>
            </a:pPr>
            <a:r>
              <a:rPr lang="en-US" dirty="0">
                <a:solidFill>
                  <a:schemeClr val="tx1">
                    <a:lumMod val="65000"/>
                    <a:lumOff val="35000"/>
                  </a:schemeClr>
                </a:solidFill>
                <a:latin typeface="Calibri" panose="020F0502020204030204" pitchFamily="34" charset="0"/>
                <a:cs typeface="Calibri" panose="020F0502020204030204" pitchFamily="34" charset="0"/>
              </a:rPr>
              <a:t>The current paper explores the </a:t>
            </a:r>
            <a:r>
              <a:rPr lang="en-US" b="1" dirty="0">
                <a:solidFill>
                  <a:schemeClr val="tx1">
                    <a:lumMod val="65000"/>
                    <a:lumOff val="35000"/>
                  </a:schemeClr>
                </a:solidFill>
                <a:latin typeface="Calibri" panose="020F0502020204030204" pitchFamily="34" charset="0"/>
                <a:cs typeface="Calibri" panose="020F0502020204030204" pitchFamily="34" charset="0"/>
              </a:rPr>
              <a:t>pre-conditions for trust </a:t>
            </a:r>
            <a:r>
              <a:rPr lang="en-US" dirty="0">
                <a:solidFill>
                  <a:schemeClr val="tx1">
                    <a:lumMod val="65000"/>
                    <a:lumOff val="35000"/>
                  </a:schemeClr>
                </a:solidFill>
                <a:latin typeface="Calibri" panose="020F0502020204030204" pitchFamily="34" charset="0"/>
                <a:cs typeface="Calibri" panose="020F0502020204030204" pitchFamily="34" charset="0"/>
              </a:rPr>
              <a:t>of authoritative, fit for purpose data used during </a:t>
            </a:r>
            <a:r>
              <a:rPr lang="en-US" b="1" dirty="0">
                <a:solidFill>
                  <a:schemeClr val="tx1">
                    <a:lumMod val="65000"/>
                    <a:lumOff val="35000"/>
                  </a:schemeClr>
                </a:solidFill>
                <a:latin typeface="Calibri" panose="020F0502020204030204" pitchFamily="34" charset="0"/>
                <a:cs typeface="Calibri" panose="020F0502020204030204" pitchFamily="34" charset="0"/>
              </a:rPr>
              <a:t>crises</a:t>
            </a:r>
            <a:r>
              <a:rPr lang="en-US" dirty="0">
                <a:solidFill>
                  <a:schemeClr val="tx1">
                    <a:lumMod val="65000"/>
                    <a:lumOff val="35000"/>
                  </a:schemeClr>
                </a:solidFill>
                <a:latin typeface="Calibri" panose="020F0502020204030204" pitchFamily="34" charset="0"/>
                <a:cs typeface="Calibri" panose="020F0502020204030204" pitchFamily="34" charset="0"/>
              </a:rPr>
              <a:t>, which involves the development of robust policy and legal frameworks and institutional arrangements in the pre-crisis phase.</a:t>
            </a:r>
          </a:p>
          <a:p>
            <a:pPr marL="342900" marR="0" lvl="0" indent="-342900" algn="l" defTabSz="914400" rtl="0" eaLnBrk="1" fontAlgn="auto" latinLnBrk="0" hangingPunct="1">
              <a:lnSpc>
                <a:spcPct val="90000"/>
              </a:lnSpc>
              <a:spcBef>
                <a:spcPts val="1000"/>
              </a:spcBef>
              <a:spcAft>
                <a:spcPts val="600"/>
              </a:spcAft>
              <a:buClrTx/>
              <a:buSzPct val="70000"/>
              <a:buFont typeface="Wingdings" panose="05000000000000000000" pitchFamily="2" charset="2"/>
              <a:buChar char="§"/>
              <a:tabLst/>
              <a:defRPr/>
            </a:pPr>
            <a:r>
              <a:rPr lang="en-US" dirty="0">
                <a:solidFill>
                  <a:schemeClr val="tx1">
                    <a:lumMod val="65000"/>
                    <a:lumOff val="35000"/>
                  </a:schemeClr>
                </a:solidFill>
                <a:latin typeface="Calibri" panose="020F0502020204030204" pitchFamily="34" charset="0"/>
                <a:cs typeface="Calibri" panose="020F0502020204030204" pitchFamily="34" charset="0"/>
              </a:rPr>
              <a:t>In order to establish trust, government authorities are encouraged to implement legal and policy tools and institutional arrangements </a:t>
            </a:r>
            <a:r>
              <a:rPr lang="en-US" b="1" dirty="0">
                <a:solidFill>
                  <a:schemeClr val="tx1">
                    <a:lumMod val="65000"/>
                    <a:lumOff val="35000"/>
                  </a:schemeClr>
                </a:solidFill>
                <a:latin typeface="Calibri" panose="020F0502020204030204" pitchFamily="34" charset="0"/>
                <a:cs typeface="Calibri" panose="020F0502020204030204" pitchFamily="34" charset="0"/>
              </a:rPr>
              <a:t>to enable transparent access to fit for purpose data</a:t>
            </a:r>
            <a:r>
              <a:rPr lang="en-US" dirty="0">
                <a:solidFill>
                  <a:schemeClr val="tx1">
                    <a:lumMod val="65000"/>
                    <a:lumOff val="35000"/>
                  </a:schemeClr>
                </a:solidFill>
                <a:latin typeface="Calibri" panose="020F0502020204030204" pitchFamily="34" charset="0"/>
                <a:cs typeface="Calibri" panose="020F0502020204030204" pitchFamily="34" charset="0"/>
              </a:rPr>
              <a:t> needed for </a:t>
            </a:r>
            <a:r>
              <a:rPr lang="en-US" b="1" dirty="0">
                <a:solidFill>
                  <a:schemeClr val="tx1">
                    <a:lumMod val="65000"/>
                    <a:lumOff val="35000"/>
                  </a:schemeClr>
                </a:solidFill>
                <a:latin typeface="Calibri" panose="020F0502020204030204" pitchFamily="34" charset="0"/>
                <a:cs typeface="Calibri" panose="020F0502020204030204" pitchFamily="34" charset="0"/>
              </a:rPr>
              <a:t>effective crisis response.</a:t>
            </a:r>
          </a:p>
          <a:p>
            <a:pPr marL="342900" marR="0" lvl="0" indent="-342900" algn="l" defTabSz="914400" rtl="0" eaLnBrk="1" fontAlgn="auto" latinLnBrk="0" hangingPunct="1">
              <a:lnSpc>
                <a:spcPct val="90000"/>
              </a:lnSpc>
              <a:spcBef>
                <a:spcPts val="1000"/>
              </a:spcBef>
              <a:spcAft>
                <a:spcPts val="0"/>
              </a:spcAft>
              <a:buClrTx/>
              <a:buSzPct val="70000"/>
              <a:buFont typeface="Wingdings" panose="05000000000000000000" pitchFamily="2" charset="2"/>
              <a:buChar char="§"/>
              <a:tabLst/>
              <a:defRPr/>
            </a:pPr>
            <a:endParaRPr kumimoji="0" lang="en-CA"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2" name="Picture 1" descr="A long thin blue object&#10;&#10;AI-generated content may be incorrect.">
            <a:extLst>
              <a:ext uri="{FF2B5EF4-FFF2-40B4-BE49-F238E27FC236}">
                <a16:creationId xmlns:a16="http://schemas.microsoft.com/office/drawing/2014/main" id="{3BA2854E-ADCD-7641-26CC-FE5CA2950FDB}"/>
              </a:ext>
            </a:extLst>
          </p:cNvPr>
          <p:cNvPicPr>
            <a:picLocks noChangeAspect="1"/>
          </p:cNvPicPr>
          <p:nvPr/>
        </p:nvPicPr>
        <p:blipFill>
          <a:blip r:embed="rId2">
            <a:extLst>
              <a:ext uri="{28A0092B-C50C-407E-A947-70E740481C1C}">
                <a14:useLocalDpi xmlns:a14="http://schemas.microsoft.com/office/drawing/2010/main" val="0"/>
              </a:ext>
            </a:extLst>
          </a:blip>
          <a:srcRect t="18961" b="10067"/>
          <a:stretch/>
        </p:blipFill>
        <p:spPr>
          <a:xfrm>
            <a:off x="2046853" y="3990109"/>
            <a:ext cx="8098291" cy="1654234"/>
          </a:xfrm>
          <a:prstGeom prst="rect">
            <a:avLst/>
          </a:prstGeom>
        </p:spPr>
      </p:pic>
      <p:sp>
        <p:nvSpPr>
          <p:cNvPr id="6" name="TextBox 5">
            <a:extLst>
              <a:ext uri="{FF2B5EF4-FFF2-40B4-BE49-F238E27FC236}">
                <a16:creationId xmlns:a16="http://schemas.microsoft.com/office/drawing/2014/main" id="{E3195790-60B2-6CD8-22E7-6598744A42C0}"/>
              </a:ext>
            </a:extLst>
          </p:cNvPr>
          <p:cNvSpPr txBox="1"/>
          <p:nvPr/>
        </p:nvSpPr>
        <p:spPr>
          <a:xfrm>
            <a:off x="4741456" y="5644343"/>
            <a:ext cx="2875339" cy="323165"/>
          </a:xfrm>
          <a:prstGeom prst="rect">
            <a:avLst/>
          </a:prstGeom>
          <a:noFill/>
        </p:spPr>
        <p:txBody>
          <a:bodyPr wrap="none" rtlCol="0">
            <a:spAutoFit/>
          </a:bodyPr>
          <a:lstStyle/>
          <a:p>
            <a:r>
              <a:rPr lang="en-CA" sz="15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The “control vs. trust continuum”.</a:t>
            </a:r>
          </a:p>
        </p:txBody>
      </p:sp>
    </p:spTree>
    <p:extLst>
      <p:ext uri="{BB962C8B-B14F-4D97-AF65-F5344CB8AC3E}">
        <p14:creationId xmlns:p14="http://schemas.microsoft.com/office/powerpoint/2010/main" val="344393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4284-FCBD-ECF5-15C6-4776D96B1996}"/>
              </a:ext>
            </a:extLst>
          </p:cNvPr>
          <p:cNvSpPr>
            <a:spLocks noGrp="1"/>
          </p:cNvSpPr>
          <p:nvPr>
            <p:ph type="title"/>
          </p:nvPr>
        </p:nvSpPr>
        <p:spPr>
          <a:xfrm>
            <a:off x="334295" y="322487"/>
            <a:ext cx="11277600" cy="990601"/>
          </a:xfrm>
        </p:spPr>
        <p:txBody>
          <a:bodyPr>
            <a:noAutofit/>
          </a:bodyPr>
          <a:lstStyle/>
          <a:p>
            <a:pPr algn="ctr"/>
            <a:br>
              <a:rPr kumimoji="0" lang="en-US" sz="2800" b="1" i="0" u="none" strike="noStrike" kern="1200" cap="none" spc="0" normalizeH="0" baseline="0" noProof="0" dirty="0">
                <a:ln>
                  <a:noFill/>
                </a:ln>
                <a:solidFill>
                  <a:schemeClr val="accent1"/>
                </a:solidFill>
                <a:effectLst/>
                <a:uLnTx/>
                <a:uFillTx/>
                <a:latin typeface="Arial" panose="020B0604020202020204"/>
                <a:ea typeface="+mn-ea"/>
                <a:cs typeface="+mn-cs"/>
              </a:rPr>
            </a:br>
            <a:r>
              <a:rPr kumimoji="0" lang="en-US" sz="2800" b="1" i="0" u="none" strike="noStrike" kern="1200" cap="none" spc="0" normalizeH="0" baseline="0" noProof="0" dirty="0">
                <a:ln>
                  <a:noFill/>
                </a:ln>
                <a:solidFill>
                  <a:schemeClr val="accent1"/>
                </a:solidFill>
                <a:effectLst/>
                <a:uLnTx/>
                <a:uFillTx/>
                <a:latin typeface="Arial" panose="020B0604020202020204"/>
                <a:ea typeface="+mn-ea"/>
                <a:cs typeface="+mn-cs"/>
              </a:rPr>
              <a:t>Part I: Exploring Trade-offs During the Response Phase</a:t>
            </a:r>
            <a:br>
              <a:rPr kumimoji="0" lang="en-US" sz="2800" b="1" i="0" u="none" strike="noStrike" kern="1200" cap="none" spc="0" normalizeH="0" baseline="0" noProof="0" dirty="0">
                <a:ln>
                  <a:noFill/>
                </a:ln>
                <a:solidFill>
                  <a:schemeClr val="accent1"/>
                </a:solidFill>
                <a:effectLst/>
                <a:uLnTx/>
                <a:uFillTx/>
                <a:latin typeface="Arial" panose="020B0604020202020204"/>
                <a:ea typeface="+mn-ea"/>
                <a:cs typeface="+mn-cs"/>
              </a:rPr>
            </a:br>
            <a:r>
              <a:rPr lang="en-CA" sz="2800" b="1" dirty="0">
                <a:solidFill>
                  <a:schemeClr val="accent1"/>
                </a:solidFill>
              </a:rPr>
              <a:t> </a:t>
            </a:r>
            <a:endParaRPr lang="fr-CA" sz="2800" b="1" dirty="0">
              <a:solidFill>
                <a:schemeClr val="accent1"/>
              </a:solidFill>
            </a:endParaRPr>
          </a:p>
        </p:txBody>
      </p:sp>
      <p:sp>
        <p:nvSpPr>
          <p:cNvPr id="3" name="Slide Number Placeholder 2">
            <a:extLst>
              <a:ext uri="{FF2B5EF4-FFF2-40B4-BE49-F238E27FC236}">
                <a16:creationId xmlns:a16="http://schemas.microsoft.com/office/drawing/2014/main" id="{5AC8BF8C-F958-5E5F-4F33-78C4A34C37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513D4-7261-F848-8FAE-CF02B39A77BD}"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77DEDD7B-BAA1-B14F-6F7A-174A91A670EB}"/>
              </a:ext>
            </a:extLst>
          </p:cNvPr>
          <p:cNvSpPr txBox="1"/>
          <p:nvPr/>
        </p:nvSpPr>
        <p:spPr>
          <a:xfrm>
            <a:off x="552528" y="1620616"/>
            <a:ext cx="11086943" cy="4315027"/>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90000"/>
              </a:lnSpc>
              <a:spcBef>
                <a:spcPts val="1000"/>
              </a:spcBef>
              <a:spcAft>
                <a:spcPts val="600"/>
              </a:spcAft>
              <a:buClrTx/>
              <a:buSzPct val="70000"/>
              <a:buFont typeface="Wingdings" panose="05000000000000000000" pitchFamily="2" charset="2"/>
              <a:buChar char="§"/>
              <a:tabLst/>
              <a:defRPr/>
            </a:pPr>
            <a:r>
              <a:rPr lang="en-US" b="1" dirty="0">
                <a:solidFill>
                  <a:schemeClr val="tx1">
                    <a:lumMod val="65000"/>
                    <a:lumOff val="35000"/>
                  </a:schemeClr>
                </a:solidFill>
                <a:latin typeface="Calibri"/>
                <a:ea typeface="Calibri"/>
                <a:cs typeface="Calibri"/>
              </a:rPr>
              <a:t>Crisis scenarios </a:t>
            </a:r>
            <a:r>
              <a:rPr lang="en-US" dirty="0">
                <a:solidFill>
                  <a:schemeClr val="tx1">
                    <a:lumMod val="65000"/>
                    <a:lumOff val="35000"/>
                  </a:schemeClr>
                </a:solidFill>
                <a:latin typeface="Calibri"/>
                <a:ea typeface="Calibri"/>
                <a:cs typeface="Calibri"/>
              </a:rPr>
              <a:t>often give rise to a need to </a:t>
            </a:r>
            <a:r>
              <a:rPr lang="en-US" b="1" dirty="0">
                <a:solidFill>
                  <a:schemeClr val="tx1">
                    <a:lumMod val="65000"/>
                    <a:lumOff val="35000"/>
                  </a:schemeClr>
                </a:solidFill>
                <a:latin typeface="Calibri"/>
                <a:ea typeface="Calibri"/>
                <a:cs typeface="Calibri"/>
              </a:rPr>
              <a:t>reprioritize traits (“characteristics” ) </a:t>
            </a:r>
            <a:r>
              <a:rPr lang="en-US" dirty="0">
                <a:solidFill>
                  <a:schemeClr val="tx1">
                    <a:lumMod val="65000"/>
                    <a:lumOff val="35000"/>
                  </a:schemeClr>
                </a:solidFill>
                <a:latin typeface="Calibri"/>
                <a:ea typeface="Calibri"/>
                <a:cs typeface="Calibri"/>
              </a:rPr>
              <a:t>used to designate data as</a:t>
            </a:r>
            <a:r>
              <a:rPr lang="en-US" b="1" dirty="0">
                <a:solidFill>
                  <a:schemeClr val="tx1">
                    <a:lumMod val="65000"/>
                    <a:lumOff val="35000"/>
                  </a:schemeClr>
                </a:solidFill>
                <a:latin typeface="Calibri"/>
                <a:ea typeface="Calibri"/>
                <a:cs typeface="Calibri"/>
              </a:rPr>
              <a:t> authoritative</a:t>
            </a:r>
            <a:r>
              <a:rPr lang="en-US" dirty="0">
                <a:solidFill>
                  <a:schemeClr val="tx1">
                    <a:lumMod val="65000"/>
                    <a:lumOff val="35000"/>
                  </a:schemeClr>
                </a:solidFill>
                <a:latin typeface="Calibri"/>
                <a:ea typeface="Calibri"/>
                <a:cs typeface="Calibri"/>
              </a:rPr>
              <a:t>.</a:t>
            </a:r>
          </a:p>
          <a:p>
            <a:pPr marL="342900" marR="0" lvl="0" indent="-342900" algn="l" defTabSz="914400" rtl="0" eaLnBrk="1" fontAlgn="auto" latinLnBrk="0" hangingPunct="1">
              <a:lnSpc>
                <a:spcPct val="90000"/>
              </a:lnSpc>
              <a:spcBef>
                <a:spcPts val="1000"/>
              </a:spcBef>
              <a:spcAft>
                <a:spcPts val="600"/>
              </a:spcAft>
              <a:buClrTx/>
              <a:buSzPct val="70000"/>
              <a:buFont typeface="Wingdings" panose="05000000000000000000" pitchFamily="2" charset="2"/>
              <a:buChar char="§"/>
              <a:tabLst/>
              <a:defRPr/>
            </a:pPr>
            <a:r>
              <a:rPr lang="en-US" dirty="0">
                <a:solidFill>
                  <a:schemeClr val="tx1">
                    <a:lumMod val="65000"/>
                    <a:lumOff val="35000"/>
                  </a:schemeClr>
                </a:solidFill>
                <a:latin typeface="Calibri"/>
                <a:ea typeface="Calibri"/>
                <a:cs typeface="Calibri"/>
              </a:rPr>
              <a:t>During a crisis, authoritative data must above all be easily </a:t>
            </a:r>
            <a:r>
              <a:rPr lang="en-US" b="1" dirty="0">
                <a:solidFill>
                  <a:schemeClr val="tx1">
                    <a:lumMod val="65000"/>
                    <a:lumOff val="35000"/>
                  </a:schemeClr>
                </a:solidFill>
                <a:latin typeface="Calibri"/>
                <a:ea typeface="Calibri"/>
                <a:cs typeface="Calibri"/>
              </a:rPr>
              <a:t>accessible and reliable</a:t>
            </a:r>
            <a:r>
              <a:rPr lang="en-US" dirty="0">
                <a:solidFill>
                  <a:schemeClr val="tx1">
                    <a:lumMod val="65000"/>
                    <a:lumOff val="35000"/>
                  </a:schemeClr>
                </a:solidFill>
                <a:latin typeface="Calibri"/>
                <a:ea typeface="Calibri"/>
                <a:cs typeface="Calibri"/>
              </a:rPr>
              <a:t>, capable of supporting </a:t>
            </a:r>
            <a:r>
              <a:rPr lang="en-US" b="1" dirty="0">
                <a:solidFill>
                  <a:schemeClr val="tx1">
                    <a:lumMod val="65000"/>
                    <a:lumOff val="35000"/>
                  </a:schemeClr>
                </a:solidFill>
                <a:latin typeface="Calibri"/>
                <a:ea typeface="Calibri"/>
                <a:cs typeface="Calibri"/>
              </a:rPr>
              <a:t>real-time decision-making</a:t>
            </a:r>
            <a:r>
              <a:rPr lang="en-US" dirty="0">
                <a:solidFill>
                  <a:schemeClr val="tx1">
                    <a:lumMod val="65000"/>
                    <a:lumOff val="35000"/>
                  </a:schemeClr>
                </a:solidFill>
                <a:latin typeface="Calibri"/>
                <a:ea typeface="Calibri"/>
                <a:cs typeface="Calibri"/>
              </a:rPr>
              <a:t>, and </a:t>
            </a:r>
            <a:r>
              <a:rPr lang="en-US" b="1" dirty="0">
                <a:solidFill>
                  <a:schemeClr val="tx1">
                    <a:lumMod val="65000"/>
                    <a:lumOff val="35000"/>
                  </a:schemeClr>
                </a:solidFill>
                <a:latin typeface="Calibri"/>
                <a:ea typeface="Calibri"/>
                <a:cs typeface="Calibri"/>
              </a:rPr>
              <a:t>adaptable</a:t>
            </a:r>
            <a:r>
              <a:rPr lang="en-US" dirty="0">
                <a:solidFill>
                  <a:schemeClr val="tx1">
                    <a:lumMod val="65000"/>
                    <a:lumOff val="35000"/>
                  </a:schemeClr>
                </a:solidFill>
                <a:latin typeface="Calibri"/>
                <a:ea typeface="Calibri"/>
                <a:cs typeface="Calibri"/>
              </a:rPr>
              <a:t> to various scales and scenarios. </a:t>
            </a:r>
          </a:p>
          <a:p>
            <a:pPr marL="800100" lvl="1" indent="-342900">
              <a:lnSpc>
                <a:spcPct val="90000"/>
              </a:lnSpc>
              <a:spcBef>
                <a:spcPts val="1000"/>
              </a:spcBef>
              <a:spcAft>
                <a:spcPts val="600"/>
              </a:spcAft>
              <a:buSzPct val="70000"/>
              <a:buFont typeface="Wingdings" panose="05000000000000000000" pitchFamily="2" charset="2"/>
              <a:buChar char="§"/>
              <a:defRPr/>
            </a:pPr>
            <a:r>
              <a:rPr lang="en-US" dirty="0">
                <a:solidFill>
                  <a:schemeClr val="tx1">
                    <a:lumMod val="65000"/>
                    <a:lumOff val="35000"/>
                  </a:schemeClr>
                </a:solidFill>
                <a:latin typeface="Calibri" panose="020F0502020204030204" pitchFamily="34" charset="0"/>
                <a:cs typeface="Calibri" panose="020F0502020204030204" pitchFamily="34" charset="0"/>
              </a:rPr>
              <a:t>Having access to data with these characteristics ensures data users (including responders) can effectively analyze the situation, plan interventions, and manage resources in a timely and informed manner. </a:t>
            </a:r>
          </a:p>
          <a:p>
            <a:pPr marL="342900" indent="-342900">
              <a:lnSpc>
                <a:spcPct val="90000"/>
              </a:lnSpc>
              <a:spcBef>
                <a:spcPts val="1000"/>
              </a:spcBef>
              <a:spcAft>
                <a:spcPts val="600"/>
              </a:spcAft>
              <a:buSzPct val="70000"/>
              <a:buFont typeface="Wingdings" panose="05000000000000000000" pitchFamily="2" charset="2"/>
              <a:buChar char="§"/>
              <a:defRPr/>
            </a:pPr>
            <a:r>
              <a:rPr lang="en-US" dirty="0">
                <a:solidFill>
                  <a:schemeClr val="tx1">
                    <a:lumMod val="65000"/>
                    <a:lumOff val="35000"/>
                  </a:schemeClr>
                </a:solidFill>
                <a:latin typeface="Calibri"/>
                <a:ea typeface="Calibri"/>
                <a:cs typeface="Calibri"/>
              </a:rPr>
              <a:t>When data </a:t>
            </a:r>
            <a:r>
              <a:rPr lang="en-US" b="1" dirty="0">
                <a:solidFill>
                  <a:schemeClr val="tx1">
                    <a:lumMod val="65000"/>
                    <a:lumOff val="35000"/>
                  </a:schemeClr>
                </a:solidFill>
                <a:latin typeface="Calibri"/>
                <a:ea typeface="Calibri"/>
                <a:cs typeface="Calibri"/>
              </a:rPr>
              <a:t>accessibility</a:t>
            </a:r>
            <a:r>
              <a:rPr lang="en-US" dirty="0">
                <a:solidFill>
                  <a:schemeClr val="tx1">
                    <a:lumMod val="65000"/>
                    <a:lumOff val="35000"/>
                  </a:schemeClr>
                </a:solidFill>
                <a:latin typeface="Calibri"/>
                <a:ea typeface="Calibri"/>
                <a:cs typeface="Calibri"/>
              </a:rPr>
              <a:t> and </a:t>
            </a:r>
            <a:r>
              <a:rPr lang="en-US" b="1" dirty="0">
                <a:solidFill>
                  <a:schemeClr val="tx1">
                    <a:lumMod val="65000"/>
                    <a:lumOff val="35000"/>
                  </a:schemeClr>
                </a:solidFill>
                <a:latin typeface="Calibri"/>
                <a:ea typeface="Calibri"/>
                <a:cs typeface="Calibri"/>
              </a:rPr>
              <a:t>timeliness</a:t>
            </a:r>
            <a:r>
              <a:rPr lang="en-US" dirty="0">
                <a:solidFill>
                  <a:schemeClr val="tx1">
                    <a:lumMod val="65000"/>
                    <a:lumOff val="35000"/>
                  </a:schemeClr>
                </a:solidFill>
                <a:latin typeface="Calibri"/>
                <a:ea typeface="Calibri"/>
                <a:cs typeface="Calibri"/>
              </a:rPr>
              <a:t> become the preeminent considerations, users may need to adjust criteria used to identify data as fit for purpose.</a:t>
            </a:r>
          </a:p>
          <a:p>
            <a:pPr marL="342900" indent="-342900">
              <a:lnSpc>
                <a:spcPct val="90000"/>
              </a:lnSpc>
              <a:spcBef>
                <a:spcPts val="1000"/>
              </a:spcBef>
              <a:spcAft>
                <a:spcPts val="600"/>
              </a:spcAft>
              <a:buSzPct val="70000"/>
              <a:buFont typeface="Wingdings" panose="05000000000000000000" pitchFamily="2" charset="2"/>
              <a:buChar char="§"/>
              <a:defRPr/>
            </a:pPr>
            <a:r>
              <a:rPr lang="en-US" dirty="0">
                <a:solidFill>
                  <a:schemeClr val="tx1">
                    <a:lumMod val="65000"/>
                    <a:lumOff val="35000"/>
                  </a:schemeClr>
                </a:solidFill>
                <a:latin typeface="Calibri"/>
                <a:ea typeface="Calibri"/>
                <a:cs typeface="Calibri"/>
              </a:rPr>
              <a:t>Prioritizing accessibility and timeliness may involve compromises in other data characteristics or principles, such as </a:t>
            </a:r>
            <a:r>
              <a:rPr lang="en-US" b="1" dirty="0">
                <a:solidFill>
                  <a:schemeClr val="tx1">
                    <a:lumMod val="65000"/>
                    <a:lumOff val="35000"/>
                  </a:schemeClr>
                </a:solidFill>
                <a:latin typeface="Calibri"/>
                <a:ea typeface="Calibri"/>
                <a:cs typeface="Calibri"/>
              </a:rPr>
              <a:t>quality</a:t>
            </a:r>
            <a:r>
              <a:rPr lang="en-US" dirty="0">
                <a:solidFill>
                  <a:schemeClr val="tx1">
                    <a:lumMod val="65000"/>
                    <a:lumOff val="35000"/>
                  </a:schemeClr>
                </a:solidFill>
                <a:latin typeface="Calibri"/>
                <a:ea typeface="Calibri"/>
                <a:cs typeface="Calibri"/>
              </a:rPr>
              <a:t> or </a:t>
            </a:r>
            <a:r>
              <a:rPr lang="en-US" b="1" dirty="0">
                <a:solidFill>
                  <a:schemeClr val="tx1">
                    <a:lumMod val="65000"/>
                    <a:lumOff val="35000"/>
                  </a:schemeClr>
                </a:solidFill>
                <a:latin typeface="Calibri"/>
                <a:ea typeface="Calibri"/>
                <a:cs typeface="Calibri"/>
              </a:rPr>
              <a:t>privacy and security</a:t>
            </a:r>
            <a:r>
              <a:rPr lang="en-US" dirty="0">
                <a:solidFill>
                  <a:schemeClr val="tx1">
                    <a:lumMod val="65000"/>
                    <a:lumOff val="35000"/>
                  </a:schemeClr>
                </a:solidFill>
                <a:latin typeface="Calibri"/>
                <a:ea typeface="Calibri"/>
                <a:cs typeface="Calibri"/>
              </a:rPr>
              <a:t>.</a:t>
            </a:r>
            <a:endParaRPr lang="en-US" dirty="0">
              <a:solidFill>
                <a:schemeClr val="tx1">
                  <a:lumMod val="65000"/>
                  <a:lumOff val="35000"/>
                </a:schemeClr>
              </a:solidFill>
              <a:highlight>
                <a:srgbClr val="FFFF00"/>
              </a:highlight>
              <a:latin typeface="Calibri"/>
              <a:ea typeface="Calibri"/>
              <a:cs typeface="Calibri"/>
            </a:endParaRPr>
          </a:p>
          <a:p>
            <a:pPr lvl="2">
              <a:lnSpc>
                <a:spcPct val="90000"/>
              </a:lnSpc>
              <a:spcBef>
                <a:spcPts val="1000"/>
              </a:spcBef>
              <a:spcAft>
                <a:spcPts val="600"/>
              </a:spcAft>
              <a:buSzPct val="70000"/>
              <a:defRP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800100" lvl="1" indent="-342900">
              <a:lnSpc>
                <a:spcPct val="90000"/>
              </a:lnSpc>
              <a:spcBef>
                <a:spcPts val="1000"/>
              </a:spcBef>
              <a:spcAft>
                <a:spcPts val="600"/>
              </a:spcAft>
              <a:buSzPct val="70000"/>
              <a:buFont typeface="Wingdings" panose="05000000000000000000" pitchFamily="2" charset="2"/>
              <a:buChar char="§"/>
              <a:defRPr/>
            </a:pPr>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707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4284-FCBD-ECF5-15C6-4776D96B1996}"/>
              </a:ext>
            </a:extLst>
          </p:cNvPr>
          <p:cNvSpPr>
            <a:spLocks noGrp="1"/>
          </p:cNvSpPr>
          <p:nvPr>
            <p:ph type="title"/>
          </p:nvPr>
        </p:nvSpPr>
        <p:spPr>
          <a:xfrm>
            <a:off x="457200" y="905423"/>
            <a:ext cx="11277600" cy="990601"/>
          </a:xfrm>
        </p:spPr>
        <p:txBody>
          <a:bodyPr>
            <a:normAutofit fontScale="90000"/>
          </a:bodyPr>
          <a:lstStyle/>
          <a:p>
            <a:pPr algn="ctr"/>
            <a:br>
              <a:rPr kumimoji="0" lang="en-US" sz="3100" b="1" i="0" u="none" strike="noStrike" kern="1200" cap="none" spc="0" normalizeH="0" baseline="0" noProof="0" dirty="0">
                <a:ln>
                  <a:noFill/>
                </a:ln>
                <a:solidFill>
                  <a:schemeClr val="accent1"/>
                </a:solidFill>
                <a:effectLst/>
                <a:uLnTx/>
                <a:uFillTx/>
                <a:latin typeface="Arial" panose="020B0604020202020204"/>
                <a:ea typeface="+mn-ea"/>
                <a:cs typeface="+mn-cs"/>
              </a:rPr>
            </a:br>
            <a:r>
              <a:rPr kumimoji="0" lang="en-US" sz="3100" b="1" i="0" u="none" strike="noStrike" kern="1200" cap="none" spc="0" normalizeH="0" baseline="0" noProof="0" dirty="0">
                <a:ln>
                  <a:noFill/>
                </a:ln>
                <a:solidFill>
                  <a:schemeClr val="accent1"/>
                </a:solidFill>
                <a:effectLst/>
                <a:uLnTx/>
                <a:uFillTx/>
                <a:latin typeface="Arial" panose="020B0604020202020204"/>
                <a:ea typeface="+mn-ea"/>
                <a:cs typeface="+mn-cs"/>
              </a:rPr>
              <a:t>Part II: Minimizing Trade-offs: Laws, Policies, Institutional Arrangements (1)</a:t>
            </a: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r>
              <a:rPr lang="en-CA" sz="3600" b="1" dirty="0">
                <a:solidFill>
                  <a:schemeClr val="accent1"/>
                </a:solidFill>
              </a:rPr>
              <a:t> </a:t>
            </a:r>
            <a:endParaRPr lang="fr-CA" sz="3600" b="1" dirty="0">
              <a:solidFill>
                <a:schemeClr val="accent1"/>
              </a:solidFill>
            </a:endParaRPr>
          </a:p>
        </p:txBody>
      </p:sp>
      <p:sp>
        <p:nvSpPr>
          <p:cNvPr id="3" name="Slide Number Placeholder 2">
            <a:extLst>
              <a:ext uri="{FF2B5EF4-FFF2-40B4-BE49-F238E27FC236}">
                <a16:creationId xmlns:a16="http://schemas.microsoft.com/office/drawing/2014/main" id="{5AC8BF8C-F958-5E5F-4F33-78C4A34C37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513D4-7261-F848-8FAE-CF02B39A77BD}"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88EA38CB-1A33-6BE9-4BE1-F32F09FC516F}"/>
              </a:ext>
            </a:extLst>
          </p:cNvPr>
          <p:cNvSpPr txBox="1"/>
          <p:nvPr/>
        </p:nvSpPr>
        <p:spPr>
          <a:xfrm>
            <a:off x="50569" y="1674786"/>
            <a:ext cx="8578042" cy="4382738"/>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600"/>
              </a:spcAft>
              <a:buClrTx/>
              <a:buSzPct val="70000"/>
              <a:buFont typeface="Wingdings" panose="05000000000000000000" pitchFamily="2" charset="2"/>
              <a:buChar char="§"/>
              <a:tabLst/>
              <a:defRPr/>
            </a:pPr>
            <a:r>
              <a:rPr lang="en-US" sz="2000" b="1" dirty="0">
                <a:solidFill>
                  <a:schemeClr val="tx1">
                    <a:lumMod val="65000"/>
                    <a:lumOff val="35000"/>
                  </a:schemeClr>
                </a:solidFill>
                <a:latin typeface="Calibri" panose="020F0502020204030204" pitchFamily="34" charset="0"/>
                <a:cs typeface="Calibri" panose="020F0502020204030204" pitchFamily="34" charset="0"/>
              </a:rPr>
              <a:t>Pre-crisis</a:t>
            </a:r>
            <a:r>
              <a:rPr lang="en-US" sz="2000" dirty="0">
                <a:solidFill>
                  <a:schemeClr val="tx1">
                    <a:lumMod val="65000"/>
                    <a:lumOff val="35000"/>
                  </a:schemeClr>
                </a:solidFill>
                <a:latin typeface="Calibri" panose="020F0502020204030204" pitchFamily="34" charset="0"/>
                <a:cs typeface="Calibri" panose="020F0502020204030204" pitchFamily="34" charset="0"/>
              </a:rPr>
              <a:t>, law and policymakers have the opportunity to establish robust governance frameworks, including enabling policy and legal tools and institutional arrangements, in preparation for worst-case scenarios.</a:t>
            </a:r>
          </a:p>
          <a:p>
            <a:pPr marL="800100" lvl="1" indent="-342900">
              <a:lnSpc>
                <a:spcPct val="90000"/>
              </a:lnSpc>
              <a:spcAft>
                <a:spcPts val="600"/>
              </a:spcAft>
              <a:buSzPct val="70000"/>
              <a:buFont typeface="Wingdings" panose="05000000000000000000" pitchFamily="2" charset="2"/>
              <a:buChar char="§"/>
              <a:defRPr/>
            </a:pPr>
            <a:r>
              <a:rPr lang="en-US" dirty="0">
                <a:solidFill>
                  <a:schemeClr val="tx1">
                    <a:lumMod val="65000"/>
                    <a:lumOff val="35000"/>
                  </a:schemeClr>
                </a:solidFill>
                <a:latin typeface="Calibri" panose="020F0502020204030204" pitchFamily="34" charset="0"/>
                <a:cs typeface="Calibri" panose="020F0502020204030204" pitchFamily="34" charset="0"/>
              </a:rPr>
              <a:t>Establishing robust governance frameworks before they are needed can help to </a:t>
            </a:r>
            <a:r>
              <a:rPr lang="en-US" b="1" dirty="0">
                <a:solidFill>
                  <a:schemeClr val="tx1">
                    <a:lumMod val="65000"/>
                    <a:lumOff val="35000"/>
                  </a:schemeClr>
                </a:solidFill>
                <a:latin typeface="Calibri" panose="020F0502020204030204" pitchFamily="34" charset="0"/>
                <a:cs typeface="Calibri" panose="020F0502020204030204" pitchFamily="34" charset="0"/>
              </a:rPr>
              <a:t>minimize trade-offs </a:t>
            </a:r>
            <a:r>
              <a:rPr lang="en-US" dirty="0">
                <a:solidFill>
                  <a:schemeClr val="tx1">
                    <a:lumMod val="65000"/>
                    <a:lumOff val="35000"/>
                  </a:schemeClr>
                </a:solidFill>
                <a:latin typeface="Calibri" panose="020F0502020204030204" pitchFamily="34" charset="0"/>
                <a:cs typeface="Calibri" panose="020F0502020204030204" pitchFamily="34" charset="0"/>
              </a:rPr>
              <a:t>in data characteristics when a crisis arises. </a:t>
            </a:r>
          </a:p>
          <a:p>
            <a:pPr marL="800100" lvl="1" indent="-342900">
              <a:lnSpc>
                <a:spcPct val="90000"/>
              </a:lnSpc>
              <a:spcAft>
                <a:spcPts val="600"/>
              </a:spcAft>
              <a:buSzPct val="70000"/>
              <a:buFont typeface="Wingdings" panose="05000000000000000000" pitchFamily="2" charset="2"/>
              <a:buChar char="§"/>
              <a:defRPr/>
            </a:pPr>
            <a:r>
              <a:rPr lang="en-US" dirty="0">
                <a:solidFill>
                  <a:schemeClr val="tx1">
                    <a:lumMod val="65000"/>
                    <a:lumOff val="35000"/>
                  </a:schemeClr>
                </a:solidFill>
                <a:latin typeface="Calibri" panose="020F0502020204030204" pitchFamily="34" charset="0"/>
                <a:cs typeface="Calibri" panose="020F0502020204030204" pitchFamily="34" charset="0"/>
              </a:rPr>
              <a:t>A “robust” governance framework includes provisions for </a:t>
            </a:r>
            <a:r>
              <a:rPr lang="en-US" b="1" dirty="0">
                <a:solidFill>
                  <a:schemeClr val="tx1">
                    <a:lumMod val="65000"/>
                    <a:lumOff val="35000"/>
                  </a:schemeClr>
                </a:solidFill>
                <a:latin typeface="Calibri" panose="020F0502020204030204" pitchFamily="34" charset="0"/>
                <a:cs typeface="Calibri" panose="020F0502020204030204" pitchFamily="34" charset="0"/>
              </a:rPr>
              <a:t>intellectual property</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b="1" dirty="0">
                <a:solidFill>
                  <a:schemeClr val="tx1">
                    <a:lumMod val="65000"/>
                    <a:lumOff val="35000"/>
                  </a:schemeClr>
                </a:solidFill>
                <a:latin typeface="Calibri" panose="020F0502020204030204" pitchFamily="34" charset="0"/>
                <a:cs typeface="Calibri" panose="020F0502020204030204" pitchFamily="34" charset="0"/>
              </a:rPr>
              <a:t>data privacy and security</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b="1" dirty="0">
                <a:solidFill>
                  <a:schemeClr val="tx1">
                    <a:lumMod val="65000"/>
                    <a:lumOff val="35000"/>
                  </a:schemeClr>
                </a:solidFill>
                <a:latin typeface="Calibri" panose="020F0502020204030204" pitchFamily="34" charset="0"/>
                <a:cs typeface="Calibri" panose="020F0502020204030204" pitchFamily="34" charset="0"/>
              </a:rPr>
              <a:t>liability</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b="1" dirty="0">
                <a:solidFill>
                  <a:schemeClr val="tx1">
                    <a:lumMod val="65000"/>
                    <a:lumOff val="35000"/>
                  </a:schemeClr>
                </a:solidFill>
                <a:latin typeface="Calibri" panose="020F0502020204030204" pitchFamily="34" charset="0"/>
                <a:cs typeface="Calibri" panose="020F0502020204030204" pitchFamily="34" charset="0"/>
              </a:rPr>
              <a:t>legal interoperability, licensing</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b="1" dirty="0">
                <a:solidFill>
                  <a:schemeClr val="tx1">
                    <a:lumMod val="65000"/>
                    <a:lumOff val="35000"/>
                  </a:schemeClr>
                </a:solidFill>
                <a:latin typeface="Calibri" panose="020F0502020204030204" pitchFamily="34" charset="0"/>
                <a:cs typeface="Calibri" panose="020F0502020204030204" pitchFamily="34" charset="0"/>
              </a:rPr>
              <a:t>data quality </a:t>
            </a:r>
            <a:r>
              <a:rPr lang="en-US" dirty="0">
                <a:solidFill>
                  <a:schemeClr val="tx1">
                    <a:lumMod val="65000"/>
                    <a:lumOff val="35000"/>
                  </a:schemeClr>
                </a:solidFill>
                <a:latin typeface="Calibri" panose="020F0502020204030204" pitchFamily="34" charset="0"/>
                <a:cs typeface="Calibri" panose="020F0502020204030204" pitchFamily="34" charset="0"/>
              </a:rPr>
              <a:t>and </a:t>
            </a:r>
            <a:r>
              <a:rPr lang="en-US" b="1" dirty="0">
                <a:solidFill>
                  <a:schemeClr val="tx1">
                    <a:lumMod val="65000"/>
                    <a:lumOff val="35000"/>
                  </a:schemeClr>
                </a:solidFill>
                <a:latin typeface="Calibri" panose="020F0502020204030204" pitchFamily="34" charset="0"/>
                <a:cs typeface="Calibri" panose="020F0502020204030204" pitchFamily="34" charset="0"/>
              </a:rPr>
              <a:t>equity</a:t>
            </a:r>
            <a:r>
              <a:rPr lang="en-US" dirty="0">
                <a:solidFill>
                  <a:schemeClr val="tx1">
                    <a:lumMod val="65000"/>
                    <a:lumOff val="35000"/>
                  </a:schemeClr>
                </a:solidFill>
                <a:latin typeface="Calibri" panose="020F0502020204030204" pitchFamily="34" charset="0"/>
                <a:cs typeface="Calibri" panose="020F0502020204030204" pitchFamily="34" charset="0"/>
              </a:rPr>
              <a:t>.</a:t>
            </a:r>
          </a:p>
          <a:p>
            <a:pPr marL="342900" indent="-342900">
              <a:lnSpc>
                <a:spcPct val="90000"/>
              </a:lnSpc>
              <a:spcAft>
                <a:spcPts val="600"/>
              </a:spcAft>
              <a:buSzPct val="70000"/>
              <a:buFont typeface="Wingdings" panose="05000000000000000000" pitchFamily="2" charset="2"/>
              <a:buChar char="§"/>
              <a:defRPr/>
            </a:pPr>
            <a:r>
              <a:rPr kumimoji="0" lang="en-US" sz="2000"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In the </a:t>
            </a:r>
            <a:r>
              <a:rPr kumimoji="0" lang="en-US" sz="2000" b="1"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response phase</a:t>
            </a:r>
            <a:r>
              <a:rPr kumimoji="0" lang="en-US" sz="2000"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these pre-established enabling legal and policy tools and institutional arrangements are “put to work”, facilitating access to fit-for-purpose data in real time. </a:t>
            </a:r>
          </a:p>
          <a:p>
            <a:pPr marL="800100" lvl="1" indent="-342900">
              <a:lnSpc>
                <a:spcPct val="90000"/>
              </a:lnSpc>
              <a:spcAft>
                <a:spcPts val="600"/>
              </a:spcAft>
              <a:buSzPct val="70000"/>
              <a:buFont typeface="Wingdings" panose="05000000000000000000" pitchFamily="2" charset="2"/>
              <a:buChar char="§"/>
              <a:defRPr/>
            </a:pPr>
            <a:r>
              <a:rPr kumimoji="0" lang="en-US"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During this phase, it may be necessary to implement </a:t>
            </a:r>
            <a:r>
              <a:rPr kumimoji="0" lang="en-US" b="1"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temporary emergency </a:t>
            </a:r>
            <a:r>
              <a:rPr kumimoji="0" lang="en-US"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or </a:t>
            </a:r>
            <a:r>
              <a:rPr kumimoji="0" lang="en-US" b="1"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non-standard </a:t>
            </a:r>
            <a:r>
              <a:rPr kumimoji="0" lang="en-US"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laws and policies to expedite data sharing by providing targeted/limited access.</a:t>
            </a:r>
          </a:p>
          <a:p>
            <a:pPr>
              <a:lnSpc>
                <a:spcPct val="90000"/>
              </a:lnSpc>
              <a:spcAft>
                <a:spcPts val="600"/>
              </a:spcAft>
              <a:buSzPct val="70000"/>
              <a:defRPr/>
            </a:pPr>
            <a:endParaRPr lang="en-US" dirty="0">
              <a:solidFill>
                <a:prstClr val="black">
                  <a:lumMod val="65000"/>
                  <a:lumOff val="35000"/>
                </a:prstClr>
              </a:solidFill>
              <a:latin typeface="Calibri" panose="020F0502020204030204" pitchFamily="34" charset="0"/>
              <a:cs typeface="Calibri" panose="020F0502020204030204" pitchFamily="34" charset="0"/>
            </a:endParaRPr>
          </a:p>
        </p:txBody>
      </p:sp>
      <p:pic>
        <p:nvPicPr>
          <p:cNvPr id="7" name="Picture 6" descr="A diagram of a diagram&#10;&#10;AI-generated content may be incorrect.">
            <a:extLst>
              <a:ext uri="{FF2B5EF4-FFF2-40B4-BE49-F238E27FC236}">
                <a16:creationId xmlns:a16="http://schemas.microsoft.com/office/drawing/2014/main" id="{5A374FE3-0362-C0E8-8765-333C0C27F5B1}"/>
              </a:ext>
            </a:extLst>
          </p:cNvPr>
          <p:cNvPicPr>
            <a:picLocks noChangeAspect="1"/>
          </p:cNvPicPr>
          <p:nvPr/>
        </p:nvPicPr>
        <p:blipFill>
          <a:blip r:embed="rId3"/>
          <a:stretch>
            <a:fillRect/>
          </a:stretch>
        </p:blipFill>
        <p:spPr>
          <a:xfrm>
            <a:off x="8520545" y="1900369"/>
            <a:ext cx="3527921" cy="3203445"/>
          </a:xfrm>
          <a:prstGeom prst="rect">
            <a:avLst/>
          </a:prstGeom>
        </p:spPr>
      </p:pic>
    </p:spTree>
    <p:extLst>
      <p:ext uri="{BB962C8B-B14F-4D97-AF65-F5344CB8AC3E}">
        <p14:creationId xmlns:p14="http://schemas.microsoft.com/office/powerpoint/2010/main" val="200971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3420B-831E-1540-3EAF-E6FB24A583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868E4-EC09-0C8F-7DDA-CF466C98EF91}"/>
              </a:ext>
            </a:extLst>
          </p:cNvPr>
          <p:cNvSpPr>
            <a:spLocks noGrp="1"/>
          </p:cNvSpPr>
          <p:nvPr>
            <p:ph type="title"/>
          </p:nvPr>
        </p:nvSpPr>
        <p:spPr>
          <a:xfrm>
            <a:off x="547254" y="909768"/>
            <a:ext cx="11277600" cy="990601"/>
          </a:xfrm>
        </p:spPr>
        <p:txBody>
          <a:bodyPr>
            <a:normAutofit fontScale="90000"/>
          </a:bodyPr>
          <a:lstStyle/>
          <a:p>
            <a:pPr algn="ctr"/>
            <a:br>
              <a:rPr kumimoji="0" lang="en-US" sz="3100" b="1" i="0" u="none" strike="noStrike" kern="1200" cap="none" spc="0" normalizeH="0" baseline="0" noProof="0" dirty="0">
                <a:ln>
                  <a:noFill/>
                </a:ln>
                <a:solidFill>
                  <a:schemeClr val="accent1"/>
                </a:solidFill>
                <a:effectLst/>
                <a:uLnTx/>
                <a:uFillTx/>
                <a:latin typeface="Arial" panose="020B0604020202020204"/>
                <a:ea typeface="+mn-ea"/>
                <a:cs typeface="+mn-cs"/>
              </a:rPr>
            </a:br>
            <a:r>
              <a:rPr kumimoji="0" lang="en-US" sz="3100" b="1" i="0" u="none" strike="noStrike" kern="1200" cap="none" spc="0" normalizeH="0" baseline="0" noProof="0" dirty="0">
                <a:ln>
                  <a:noFill/>
                </a:ln>
                <a:solidFill>
                  <a:schemeClr val="accent1"/>
                </a:solidFill>
                <a:effectLst/>
                <a:uLnTx/>
                <a:uFillTx/>
                <a:latin typeface="Arial" panose="020B0604020202020204"/>
                <a:ea typeface="+mn-ea"/>
                <a:cs typeface="+mn-cs"/>
              </a:rPr>
              <a:t>Part II: Minimizing Trade-offs: Laws, Policies, Institutional Arrangements (2)</a:t>
            </a: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r>
              <a:rPr lang="en-CA" sz="3600" b="1" dirty="0">
                <a:solidFill>
                  <a:schemeClr val="accent1"/>
                </a:solidFill>
              </a:rPr>
              <a:t> </a:t>
            </a:r>
            <a:endParaRPr lang="fr-CA" sz="3600" b="1" dirty="0">
              <a:solidFill>
                <a:schemeClr val="accent1"/>
              </a:solidFill>
            </a:endParaRPr>
          </a:p>
        </p:txBody>
      </p:sp>
      <p:sp>
        <p:nvSpPr>
          <p:cNvPr id="3" name="Slide Number Placeholder 2">
            <a:extLst>
              <a:ext uri="{FF2B5EF4-FFF2-40B4-BE49-F238E27FC236}">
                <a16:creationId xmlns:a16="http://schemas.microsoft.com/office/drawing/2014/main" id="{6DDAC6A1-C2C6-06B9-520D-EF73F2A712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513D4-7261-F848-8FAE-CF02B39A77BD}"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Picture 4" descr="A diagram of a diagram&#10;&#10;AI-generated content may be incorrect.">
            <a:extLst>
              <a:ext uri="{FF2B5EF4-FFF2-40B4-BE49-F238E27FC236}">
                <a16:creationId xmlns:a16="http://schemas.microsoft.com/office/drawing/2014/main" id="{5FE2943A-2F65-DBDC-38DE-13E1EEF5941E}"/>
              </a:ext>
            </a:extLst>
          </p:cNvPr>
          <p:cNvPicPr>
            <a:picLocks noChangeAspect="1"/>
          </p:cNvPicPr>
          <p:nvPr/>
        </p:nvPicPr>
        <p:blipFill>
          <a:blip r:embed="rId3"/>
          <a:stretch>
            <a:fillRect/>
          </a:stretch>
        </p:blipFill>
        <p:spPr>
          <a:xfrm>
            <a:off x="8520545" y="1900369"/>
            <a:ext cx="3527921" cy="3203445"/>
          </a:xfrm>
          <a:prstGeom prst="rect">
            <a:avLst/>
          </a:prstGeom>
        </p:spPr>
      </p:pic>
      <p:sp>
        <p:nvSpPr>
          <p:cNvPr id="6" name="TextBox 5">
            <a:extLst>
              <a:ext uri="{FF2B5EF4-FFF2-40B4-BE49-F238E27FC236}">
                <a16:creationId xmlns:a16="http://schemas.microsoft.com/office/drawing/2014/main" id="{58E19E4D-6273-7E93-3F03-3BD02A16C3BF}"/>
              </a:ext>
            </a:extLst>
          </p:cNvPr>
          <p:cNvSpPr txBox="1"/>
          <p:nvPr/>
        </p:nvSpPr>
        <p:spPr>
          <a:xfrm>
            <a:off x="216823" y="2023116"/>
            <a:ext cx="8303722" cy="3176254"/>
          </a:xfrm>
          <a:prstGeom prst="rect">
            <a:avLst/>
          </a:prstGeom>
          <a:noFill/>
        </p:spPr>
        <p:txBody>
          <a:bodyPr wrap="square" rtlCol="0">
            <a:spAutoFit/>
          </a:bodyPr>
          <a:lstStyle/>
          <a:p>
            <a:pPr marL="342900" indent="-342900">
              <a:lnSpc>
                <a:spcPct val="90000"/>
              </a:lnSpc>
              <a:spcAft>
                <a:spcPts val="600"/>
              </a:spcAft>
              <a:buSzPct val="70000"/>
              <a:buFont typeface="Wingdings" panose="05000000000000000000" pitchFamily="2" charset="2"/>
              <a:buChar char="§"/>
              <a:defRPr/>
            </a:pPr>
            <a:r>
              <a:rPr lang="en-US" sz="2000" b="1" dirty="0">
                <a:solidFill>
                  <a:schemeClr val="tx1">
                    <a:lumMod val="65000"/>
                    <a:lumOff val="35000"/>
                  </a:schemeClr>
                </a:solidFill>
                <a:latin typeface="Calibri" panose="020F0502020204030204" pitchFamily="34" charset="0"/>
                <a:cs typeface="Calibri" panose="020F0502020204030204" pitchFamily="34" charset="0"/>
              </a:rPr>
              <a:t>P</a:t>
            </a:r>
            <a:r>
              <a:rPr kumimoji="0" lang="en-US" sz="2000" b="1" u="none" strike="noStrike" kern="1200" cap="none" spc="0" normalizeH="0" baseline="0" noProof="0" dirty="0" err="1">
                <a:ln>
                  <a:noFill/>
                </a:ln>
                <a:solidFill>
                  <a:schemeClr val="tx1">
                    <a:lumMod val="65000"/>
                    <a:lumOff val="35000"/>
                  </a:schemeClr>
                </a:solidFill>
                <a:effectLst/>
                <a:uLnTx/>
                <a:uFillTx/>
                <a:latin typeface="Calibri" panose="020F0502020204030204" pitchFamily="34" charset="0"/>
                <a:cs typeface="Calibri" panose="020F0502020204030204" pitchFamily="34" charset="0"/>
              </a:rPr>
              <a:t>ost</a:t>
            </a:r>
            <a:r>
              <a:rPr kumimoji="0" lang="en-US" sz="2000" b="1"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-crisis</a:t>
            </a:r>
            <a:r>
              <a:rPr kumimoji="0" lang="en-US" sz="2000"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extraordinary legal and policy measures introduced to </a:t>
            </a:r>
            <a:r>
              <a:rPr lang="en-US" sz="2000" dirty="0">
                <a:solidFill>
                  <a:schemeClr val="tx1">
                    <a:lumMod val="65000"/>
                    <a:lumOff val="35000"/>
                  </a:schemeClr>
                </a:solidFill>
                <a:latin typeface="Calibri" panose="020F0502020204030204" pitchFamily="34" charset="0"/>
                <a:cs typeface="Calibri" panose="020F0502020204030204" pitchFamily="34" charset="0"/>
              </a:rPr>
              <a:t>provide limited targeted access to data </a:t>
            </a:r>
            <a:r>
              <a:rPr kumimoji="0" lang="en-US" sz="2000"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should be reversed, with steps taken to </a:t>
            </a:r>
            <a:r>
              <a:rPr kumimoji="0" lang="en-US" sz="2000" b="1"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restore the rule of law to baseline “pre-crisis” </a:t>
            </a:r>
            <a:r>
              <a:rPr kumimoji="0" lang="en-US" sz="2000"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status where necessary.</a:t>
            </a:r>
          </a:p>
          <a:p>
            <a:pPr marL="800100" lvl="1" indent="-342900">
              <a:lnSpc>
                <a:spcPct val="90000"/>
              </a:lnSpc>
              <a:spcAft>
                <a:spcPts val="600"/>
              </a:spcAft>
              <a:buSzPct val="70000"/>
              <a:buFont typeface="Wingdings" panose="05000000000000000000" pitchFamily="2" charset="2"/>
              <a:buChar char="§"/>
              <a:defRPr/>
            </a:pPr>
            <a:r>
              <a:rPr lang="en-US" dirty="0">
                <a:solidFill>
                  <a:schemeClr val="tx1">
                    <a:lumMod val="65000"/>
                    <a:lumOff val="35000"/>
                  </a:schemeClr>
                </a:solidFill>
                <a:latin typeface="Calibri" panose="020F0502020204030204" pitchFamily="34" charset="0"/>
                <a:cs typeface="Calibri" panose="020F0502020204030204" pitchFamily="34" charset="0"/>
              </a:rPr>
              <a:t>P</a:t>
            </a:r>
            <a:r>
              <a:rPr kumimoji="0" lang="en-US" b="0" u="none" strike="noStrike" kern="1200" cap="none" spc="0" normalizeH="0" baseline="0" noProof="0" dirty="0" err="1">
                <a:ln>
                  <a:noFill/>
                </a:ln>
                <a:solidFill>
                  <a:schemeClr val="tx1">
                    <a:lumMod val="65000"/>
                    <a:lumOff val="35000"/>
                  </a:schemeClr>
                </a:solidFill>
                <a:effectLst/>
                <a:uLnTx/>
                <a:uFillTx/>
                <a:latin typeface="Calibri" panose="020F0502020204030204" pitchFamily="34" charset="0"/>
                <a:cs typeface="Calibri" panose="020F0502020204030204" pitchFamily="34" charset="0"/>
              </a:rPr>
              <a:t>olicy</a:t>
            </a:r>
            <a:r>
              <a:rPr kumimoji="0" lang="en-US"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makers </a:t>
            </a:r>
            <a:r>
              <a:rPr lang="en-US" dirty="0">
                <a:solidFill>
                  <a:schemeClr val="tx1">
                    <a:lumMod val="65000"/>
                    <a:lumOff val="35000"/>
                  </a:schemeClr>
                </a:solidFill>
                <a:latin typeface="Calibri" panose="020F0502020204030204" pitchFamily="34" charset="0"/>
                <a:cs typeface="Calibri" panose="020F0502020204030204" pitchFamily="34" charset="0"/>
              </a:rPr>
              <a:t>can also </a:t>
            </a:r>
            <a:r>
              <a:rPr kumimoji="0" lang="en-US"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conduct </a:t>
            </a:r>
            <a:r>
              <a:rPr kumimoji="0" lang="en-US" b="1"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impact assessments </a:t>
            </a:r>
            <a:r>
              <a:rPr kumimoji="0" lang="en-US"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of the response efforts. This can include an appraisal of </a:t>
            </a:r>
            <a:r>
              <a:rPr kumimoji="0" lang="en-US" b="1"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impacts to humans, resources and infrastructure</a:t>
            </a:r>
            <a:r>
              <a:rPr kumimoji="0" lang="en-US"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with </a:t>
            </a:r>
            <a:r>
              <a:rPr kumimoji="0" lang="en-US" b="1"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demographic data</a:t>
            </a:r>
            <a:r>
              <a:rPr kumimoji="0" lang="en-US"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providing insight into response outcomes for the broader population as well as for marginalized groups.</a:t>
            </a:r>
          </a:p>
          <a:p>
            <a:pPr marL="800100" lvl="1" indent="-342900">
              <a:lnSpc>
                <a:spcPct val="90000"/>
              </a:lnSpc>
              <a:spcAft>
                <a:spcPts val="600"/>
              </a:spcAft>
              <a:buSzPct val="70000"/>
              <a:buFont typeface="Wingdings" panose="05000000000000000000" pitchFamily="2" charset="2"/>
              <a:buChar char="§"/>
              <a:defRPr/>
            </a:pPr>
            <a:r>
              <a:rPr kumimoji="0" lang="en-US"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There is also an opportunity to observe which types of laws and policies produced an </a:t>
            </a:r>
            <a:r>
              <a:rPr kumimoji="0" lang="en-US" b="1"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enabling versus hindering effect</a:t>
            </a:r>
            <a:r>
              <a:rPr kumimoji="0" lang="en-US"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on facilitating </a:t>
            </a:r>
            <a:r>
              <a:rPr kumimoji="0" lang="en-US" b="1"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timely data access</a:t>
            </a:r>
            <a:r>
              <a:rPr kumimoji="0" lang="en-US" b="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and initiate any necessary adjustments.</a:t>
            </a:r>
          </a:p>
          <a:p>
            <a:endParaRPr lang="en-CA" dirty="0"/>
          </a:p>
        </p:txBody>
      </p:sp>
    </p:spTree>
    <p:extLst>
      <p:ext uri="{BB962C8B-B14F-4D97-AF65-F5344CB8AC3E}">
        <p14:creationId xmlns:p14="http://schemas.microsoft.com/office/powerpoint/2010/main" val="166369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4284-FCBD-ECF5-15C6-4776D96B1996}"/>
              </a:ext>
            </a:extLst>
          </p:cNvPr>
          <p:cNvSpPr>
            <a:spLocks noGrp="1"/>
          </p:cNvSpPr>
          <p:nvPr>
            <p:ph type="title"/>
          </p:nvPr>
        </p:nvSpPr>
        <p:spPr>
          <a:xfrm>
            <a:off x="375860" y="422849"/>
            <a:ext cx="11277600" cy="990601"/>
          </a:xfrm>
        </p:spPr>
        <p:txBody>
          <a:bodyPr>
            <a:normAutofit fontScale="90000"/>
          </a:bodyPr>
          <a:lstStyle/>
          <a:p>
            <a:pPr algn="ctr"/>
            <a:br>
              <a:rPr kumimoji="0" lang="en-US" sz="3100" b="1" i="0" u="none" strike="noStrike" kern="1200" cap="none" spc="0" normalizeH="0" baseline="0" noProof="0" dirty="0">
                <a:ln>
                  <a:noFill/>
                </a:ln>
                <a:solidFill>
                  <a:schemeClr val="accent1"/>
                </a:solidFill>
                <a:effectLst/>
                <a:uLnTx/>
                <a:uFillTx/>
                <a:latin typeface="Arial" panose="020B0604020202020204"/>
                <a:ea typeface="+mn-ea"/>
                <a:cs typeface="+mn-cs"/>
              </a:rPr>
            </a:br>
            <a:r>
              <a:rPr kumimoji="0" lang="en-US" sz="3100" b="1" i="0" u="none" strike="noStrike" kern="1200" cap="none" spc="0" normalizeH="0" baseline="0" noProof="0" dirty="0">
                <a:ln>
                  <a:noFill/>
                </a:ln>
                <a:solidFill>
                  <a:schemeClr val="accent1"/>
                </a:solidFill>
                <a:effectLst/>
                <a:uLnTx/>
                <a:uFillTx/>
                <a:latin typeface="Arial" panose="020B0604020202020204"/>
                <a:ea typeface="+mn-ea"/>
                <a:cs typeface="+mn-cs"/>
              </a:rPr>
              <a:t>Part III: Exploring User And Producer Perspectives Through Case Studies </a:t>
            </a: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r>
              <a:rPr lang="en-CA" sz="3600" b="1" dirty="0">
                <a:solidFill>
                  <a:schemeClr val="accent1"/>
                </a:solidFill>
              </a:rPr>
              <a:t> </a:t>
            </a:r>
            <a:endParaRPr lang="fr-CA" sz="3600" b="1" dirty="0">
              <a:solidFill>
                <a:schemeClr val="accent1"/>
              </a:solidFill>
            </a:endParaRPr>
          </a:p>
        </p:txBody>
      </p:sp>
      <p:sp>
        <p:nvSpPr>
          <p:cNvPr id="3" name="Slide Number Placeholder 2">
            <a:extLst>
              <a:ext uri="{FF2B5EF4-FFF2-40B4-BE49-F238E27FC236}">
                <a16:creationId xmlns:a16="http://schemas.microsoft.com/office/drawing/2014/main" id="{5AC8BF8C-F958-5E5F-4F33-78C4A34C37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513D4-7261-F848-8FAE-CF02B39A77BD}"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88EA38CB-1A33-6BE9-4BE1-F32F09FC516F}"/>
              </a:ext>
            </a:extLst>
          </p:cNvPr>
          <p:cNvSpPr txBox="1"/>
          <p:nvPr/>
        </p:nvSpPr>
        <p:spPr>
          <a:xfrm>
            <a:off x="459702" y="1923557"/>
            <a:ext cx="10746657" cy="3042884"/>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Pct val="70000"/>
              <a:tabLst/>
              <a:defRPr/>
            </a:pPr>
            <a:r>
              <a:rPr kumimoji="0" lang="en-US" sz="2200" b="0" i="1"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Part </a:t>
            </a:r>
            <a:r>
              <a:rPr lang="en-US" sz="2200" i="1" dirty="0">
                <a:solidFill>
                  <a:schemeClr val="bg2">
                    <a:lumMod val="25000"/>
                  </a:schemeClr>
                </a:solidFill>
                <a:latin typeface="Calibri" panose="020F0502020204030204" pitchFamily="34" charset="0"/>
                <a:cs typeface="Calibri" panose="020F0502020204030204" pitchFamily="34" charset="0"/>
              </a:rPr>
              <a:t>III</a:t>
            </a:r>
            <a:r>
              <a:rPr kumimoji="0" lang="en-US" sz="2200" b="0" i="1"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 </a:t>
            </a:r>
            <a:r>
              <a:rPr kumimoji="0" lang="en-US" sz="2200" b="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includes 4 </a:t>
            </a:r>
            <a:r>
              <a:rPr kumimoji="0" lang="en-US" sz="2200" b="1"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case studies </a:t>
            </a:r>
            <a:r>
              <a:rPr kumimoji="0" lang="en-US" sz="2200" b="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of </a:t>
            </a:r>
            <a:r>
              <a:rPr kumimoji="0" lang="en-US" sz="2200" b="1"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policy and legal instruments </a:t>
            </a:r>
            <a:r>
              <a:rPr kumimoji="0" lang="en-US" sz="2200" b="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or </a:t>
            </a:r>
            <a:r>
              <a:rPr kumimoji="0" lang="en-US" sz="2200" b="1"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institutional arrangements </a:t>
            </a:r>
            <a:r>
              <a:rPr kumimoji="0" lang="en-US" sz="2200" b="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that facilitate timely data access in a crisis, highlighting</a:t>
            </a:r>
            <a:r>
              <a:rPr lang="en-US" sz="2200" dirty="0">
                <a:solidFill>
                  <a:schemeClr val="bg2">
                    <a:lumMod val="25000"/>
                  </a:schemeClr>
                </a:solidFill>
                <a:latin typeface="Calibri" panose="020F0502020204030204" pitchFamily="34" charset="0"/>
                <a:cs typeface="Calibri" panose="020F0502020204030204" pitchFamily="34" charset="0"/>
              </a:rPr>
              <a:t> the distinctive data producer and user roles.</a:t>
            </a:r>
            <a:endParaRPr kumimoji="0" lang="en-US" sz="2200" b="0" i="0" u="none" strike="noStrike" kern="1200" cap="none" spc="0" normalizeH="0" baseline="0" noProof="0" dirty="0">
              <a:ln>
                <a:noFill/>
              </a:ln>
              <a:solidFill>
                <a:schemeClr val="bg2">
                  <a:lumMod val="25000"/>
                </a:schemeClr>
              </a:solidFill>
              <a:effectLst/>
              <a:uLnTx/>
              <a:uFillTx/>
              <a:latin typeface="Calibri" panose="020F0502020204030204" pitchFamily="34" charset="0"/>
              <a:ea typeface="+mn-ea"/>
              <a:cs typeface="Calibri" panose="020F0502020204030204" pitchFamily="34" charset="0"/>
            </a:endParaRPr>
          </a:p>
          <a:p>
            <a:pPr marL="800100" lvl="1" indent="-342900">
              <a:lnSpc>
                <a:spcPct val="90000"/>
              </a:lnSpc>
              <a:spcBef>
                <a:spcPts val="1000"/>
              </a:spcBef>
              <a:buSzPct val="70000"/>
              <a:buFont typeface="Wingdings" panose="05000000000000000000" pitchFamily="2" charset="2"/>
              <a:buChar char="Ø"/>
              <a:defRPr/>
            </a:pPr>
            <a:r>
              <a:rPr lang="en-US" sz="22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International Charter: Space and Major Disasters </a:t>
            </a:r>
          </a:p>
          <a:p>
            <a:pPr marL="800100" lvl="1" indent="-342900">
              <a:lnSpc>
                <a:spcPct val="90000"/>
              </a:lnSpc>
              <a:spcBef>
                <a:spcPts val="1000"/>
              </a:spcBef>
              <a:buSzPct val="70000"/>
              <a:buFont typeface="Wingdings" panose="05000000000000000000" pitchFamily="2" charset="2"/>
              <a:buChar char="Ø"/>
              <a:defRPr/>
            </a:pPr>
            <a:r>
              <a:rPr lang="en-US" sz="22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Association of Southeast Asian Nations (ASEAN) Leaders' Declaration on Disaster Health Management</a:t>
            </a:r>
          </a:p>
          <a:p>
            <a:pPr marL="800100" lvl="1" indent="-342900">
              <a:lnSpc>
                <a:spcPct val="90000"/>
              </a:lnSpc>
              <a:spcBef>
                <a:spcPts val="1000"/>
              </a:spcBef>
              <a:buSzPct val="70000"/>
              <a:buFont typeface="Wingdings" panose="05000000000000000000" pitchFamily="2" charset="2"/>
              <a:buChar char="Ø"/>
              <a:defRPr/>
            </a:pPr>
            <a:r>
              <a:rPr lang="pt-BR" sz="22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Humanitarian Data Exchange (HDX) </a:t>
            </a:r>
          </a:p>
          <a:p>
            <a:pPr marL="800100" lvl="1" indent="-342900">
              <a:lnSpc>
                <a:spcPct val="90000"/>
              </a:lnSpc>
              <a:spcBef>
                <a:spcPts val="1000"/>
              </a:spcBef>
              <a:buSzPct val="70000"/>
              <a:buFont typeface="Wingdings" panose="05000000000000000000" pitchFamily="2" charset="2"/>
              <a:buChar char="Ø"/>
              <a:defRPr/>
            </a:pPr>
            <a:r>
              <a:rPr lang="en-CA" sz="22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Flood Mapping in Canada</a:t>
            </a:r>
          </a:p>
        </p:txBody>
      </p:sp>
    </p:spTree>
    <p:extLst>
      <p:ext uri="{BB962C8B-B14F-4D97-AF65-F5344CB8AC3E}">
        <p14:creationId xmlns:p14="http://schemas.microsoft.com/office/powerpoint/2010/main" val="286312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4284-FCBD-ECF5-15C6-4776D96B1996}"/>
              </a:ext>
            </a:extLst>
          </p:cNvPr>
          <p:cNvSpPr>
            <a:spLocks noGrp="1"/>
          </p:cNvSpPr>
          <p:nvPr>
            <p:ph type="title"/>
          </p:nvPr>
        </p:nvSpPr>
        <p:spPr>
          <a:xfrm>
            <a:off x="429952" y="319115"/>
            <a:ext cx="11277600" cy="990601"/>
          </a:xfrm>
        </p:spPr>
        <p:txBody>
          <a:bodyPr>
            <a:normAutofit fontScale="90000"/>
          </a:bodyPr>
          <a:lstStyle/>
          <a:p>
            <a:pPr algn="ct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r>
              <a:rPr kumimoji="0" lang="en-US" sz="3100" b="1" i="0" u="none" strike="noStrike" kern="1200" cap="none" spc="0" normalizeH="0" baseline="0" noProof="0" dirty="0">
                <a:ln>
                  <a:noFill/>
                </a:ln>
                <a:solidFill>
                  <a:schemeClr val="accent1"/>
                </a:solidFill>
                <a:effectLst/>
                <a:uLnTx/>
                <a:uFillTx/>
                <a:latin typeface="Arial" panose="020B0604020202020204"/>
                <a:ea typeface="+mn-ea"/>
                <a:cs typeface="+mn-cs"/>
              </a:rPr>
              <a:t>Part IV: Guidance For Decision Makers, Providers and Users (1)</a:t>
            </a: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br>
              <a:rPr kumimoji="0" lang="en-US" sz="3600" b="1" i="0" u="none" strike="noStrike" kern="1200" cap="none" spc="0" normalizeH="0" baseline="0" noProof="0" dirty="0">
                <a:ln>
                  <a:noFill/>
                </a:ln>
                <a:solidFill>
                  <a:schemeClr val="accent1"/>
                </a:solidFill>
                <a:effectLst/>
                <a:uLnTx/>
                <a:uFillTx/>
                <a:latin typeface="Arial" panose="020B0604020202020204"/>
                <a:ea typeface="+mn-ea"/>
                <a:cs typeface="+mn-cs"/>
              </a:rPr>
            </a:br>
            <a:r>
              <a:rPr lang="en-CA" sz="3600" b="1" dirty="0">
                <a:solidFill>
                  <a:schemeClr val="accent1"/>
                </a:solidFill>
              </a:rPr>
              <a:t> </a:t>
            </a:r>
            <a:endParaRPr lang="fr-CA" sz="3600" b="1" dirty="0">
              <a:solidFill>
                <a:schemeClr val="accent1"/>
              </a:solidFill>
            </a:endParaRPr>
          </a:p>
        </p:txBody>
      </p:sp>
      <p:sp>
        <p:nvSpPr>
          <p:cNvPr id="3" name="Slide Number Placeholder 2">
            <a:extLst>
              <a:ext uri="{FF2B5EF4-FFF2-40B4-BE49-F238E27FC236}">
                <a16:creationId xmlns:a16="http://schemas.microsoft.com/office/drawing/2014/main" id="{5AC8BF8C-F958-5E5F-4F33-78C4A34C37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513D4-7261-F848-8FAE-CF02B39A77BD}"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F481F408-1C51-134D-6F61-A7582C01AB83}"/>
              </a:ext>
            </a:extLst>
          </p:cNvPr>
          <p:cNvGraphicFramePr>
            <a:graphicFrameLocks noGrp="1"/>
          </p:cNvGraphicFramePr>
          <p:nvPr>
            <p:extLst>
              <p:ext uri="{D42A27DB-BD31-4B8C-83A1-F6EECF244321}">
                <p14:modId xmlns:p14="http://schemas.microsoft.com/office/powerpoint/2010/main" val="305110846"/>
              </p:ext>
            </p:extLst>
          </p:nvPr>
        </p:nvGraphicFramePr>
        <p:xfrm>
          <a:off x="783705" y="1209040"/>
          <a:ext cx="10570095" cy="4602481"/>
        </p:xfrm>
        <a:graphic>
          <a:graphicData uri="http://schemas.openxmlformats.org/drawingml/2006/table">
            <a:tbl>
              <a:tblPr firstRow="1" bandRow="1">
                <a:tableStyleId>{5C22544A-7EE6-4342-B048-85BDC9FD1C3A}</a:tableStyleId>
              </a:tblPr>
              <a:tblGrid>
                <a:gridCol w="1581328">
                  <a:extLst>
                    <a:ext uri="{9D8B030D-6E8A-4147-A177-3AD203B41FA5}">
                      <a16:colId xmlns:a16="http://schemas.microsoft.com/office/drawing/2014/main" val="2110617293"/>
                    </a:ext>
                  </a:extLst>
                </a:gridCol>
                <a:gridCol w="8988767">
                  <a:extLst>
                    <a:ext uri="{9D8B030D-6E8A-4147-A177-3AD203B41FA5}">
                      <a16:colId xmlns:a16="http://schemas.microsoft.com/office/drawing/2014/main" val="1740396978"/>
                    </a:ext>
                  </a:extLst>
                </a:gridCol>
              </a:tblGrid>
              <a:tr h="403630">
                <a:tc gridSpan="2">
                  <a:txBody>
                    <a:bodyPr/>
                    <a:lstStyle/>
                    <a:p>
                      <a:r>
                        <a:rPr lang="en-CA" sz="1600" dirty="0"/>
                        <a:t>Pre-crisis</a:t>
                      </a:r>
                    </a:p>
                  </a:txBody>
                  <a:tcPr/>
                </a:tc>
                <a:tc hMerge="1">
                  <a:txBody>
                    <a:bodyPr/>
                    <a:lstStyle/>
                    <a:p>
                      <a:endParaRPr lang="en-CA" dirty="0"/>
                    </a:p>
                  </a:txBody>
                  <a:tcPr/>
                </a:tc>
                <a:extLst>
                  <a:ext uri="{0D108BD9-81ED-4DB2-BD59-A6C34878D82A}">
                    <a16:rowId xmlns:a16="http://schemas.microsoft.com/office/drawing/2014/main" val="3710659820"/>
                  </a:ext>
                </a:extLst>
              </a:tr>
              <a:tr h="724131">
                <a:tc>
                  <a:txBody>
                    <a:bodyPr/>
                    <a:lstStyle/>
                    <a:p>
                      <a:r>
                        <a:rPr lang="en-CA" sz="1500" i="1" dirty="0"/>
                        <a:t>Data Sources &amp; Providers</a:t>
                      </a:r>
                    </a:p>
                  </a:txBody>
                  <a:tcPr anchor="ctr"/>
                </a:tc>
                <a:tc>
                  <a:txBody>
                    <a:bodyPr/>
                    <a:lstStyle/>
                    <a:p>
                      <a:pPr marL="285750" indent="-285750">
                        <a:buFont typeface="Wingdings" panose="05000000000000000000" pitchFamily="2" charset="2"/>
                        <a:buChar char="ü"/>
                      </a:pPr>
                      <a:r>
                        <a:rPr lang="en-US" sz="1500" dirty="0"/>
                        <a:t>Have potential sources and providers of authoritative data during a crisis been identified? </a:t>
                      </a:r>
                    </a:p>
                    <a:p>
                      <a:pPr marL="285750" indent="-285750">
                        <a:buFont typeface="Wingdings" panose="05000000000000000000" pitchFamily="2" charset="2"/>
                        <a:buChar char="ü"/>
                      </a:pPr>
                      <a:r>
                        <a:rPr lang="en-US" sz="1500" dirty="0"/>
                        <a:t>Which of categories do providers fall into? (e.g., Government departments or agencies, bilateral/multilateral organizations, private sector, etc.)</a:t>
                      </a:r>
                      <a:endParaRPr lang="en-CA" sz="1500" dirty="0"/>
                    </a:p>
                  </a:txBody>
                  <a:tcPr anchor="ctr"/>
                </a:tc>
                <a:extLst>
                  <a:ext uri="{0D108BD9-81ED-4DB2-BD59-A6C34878D82A}">
                    <a16:rowId xmlns:a16="http://schemas.microsoft.com/office/drawing/2014/main" val="3582717481"/>
                  </a:ext>
                </a:extLst>
              </a:tr>
              <a:tr h="724131">
                <a:tc>
                  <a:txBody>
                    <a:bodyPr/>
                    <a:lstStyle/>
                    <a:p>
                      <a:r>
                        <a:rPr lang="en-CA" sz="1500" i="1" dirty="0"/>
                        <a:t>Data Characteristics</a:t>
                      </a:r>
                    </a:p>
                  </a:txBody>
                  <a:tcPr anchor="ctr"/>
                </a:tc>
                <a:tc>
                  <a:txBody>
                    <a:bodyPr/>
                    <a:lstStyle/>
                    <a:p>
                      <a:pPr marL="285750" indent="-285750">
                        <a:buFont typeface="Wingdings" panose="05000000000000000000" pitchFamily="2" charset="2"/>
                        <a:buChar char="ü"/>
                      </a:pPr>
                      <a:r>
                        <a:rPr lang="en-US" sz="1500" dirty="0"/>
                        <a:t>Have data characteristics that make the data fit for the purpose of responding to a crisis been identified?</a:t>
                      </a:r>
                      <a:endParaRPr lang="en-CA" sz="1500" dirty="0"/>
                    </a:p>
                  </a:txBody>
                  <a:tcPr anchor="ctr"/>
                </a:tc>
                <a:extLst>
                  <a:ext uri="{0D108BD9-81ED-4DB2-BD59-A6C34878D82A}">
                    <a16:rowId xmlns:a16="http://schemas.microsoft.com/office/drawing/2014/main" val="2512098772"/>
                  </a:ext>
                </a:extLst>
              </a:tr>
              <a:tr h="724131">
                <a:tc>
                  <a:txBody>
                    <a:bodyPr/>
                    <a:lstStyle/>
                    <a:p>
                      <a:r>
                        <a:rPr lang="en-CA" sz="1500" i="1" dirty="0"/>
                        <a:t>Legal &amp; Policy Considerations</a:t>
                      </a:r>
                    </a:p>
                  </a:txBody>
                  <a:tcPr anchor="ctr"/>
                </a:tc>
                <a:tc>
                  <a:txBody>
                    <a:bodyPr/>
                    <a:lstStyle/>
                    <a:p>
                      <a:pPr marL="285750" indent="-285750">
                        <a:buFont typeface="Wingdings" panose="05000000000000000000" pitchFamily="2" charset="2"/>
                        <a:buChar char="ü"/>
                      </a:pPr>
                      <a:r>
                        <a:rPr lang="en-CA" sz="1500" dirty="0"/>
                        <a:t>How do existing laws define / affect the following data characteristics?</a:t>
                      </a:r>
                    </a:p>
                    <a:p>
                      <a:pPr marL="742950" lvl="1" indent="-285750">
                        <a:buFont typeface="Arial" panose="020B0604020202020204" pitchFamily="34" charset="0"/>
                        <a:buChar char="•"/>
                      </a:pPr>
                      <a:r>
                        <a:rPr lang="en-CA" sz="1500" dirty="0"/>
                        <a:t>Data privacy &amp; security</a:t>
                      </a:r>
                    </a:p>
                    <a:p>
                      <a:pPr marL="742950" lvl="1" indent="-285750">
                        <a:buFont typeface="Arial" panose="020B0604020202020204" pitchFamily="34" charset="0"/>
                        <a:buChar char="•"/>
                      </a:pPr>
                      <a:r>
                        <a:rPr lang="en-CA" sz="1500" dirty="0"/>
                        <a:t>Intellectual property</a:t>
                      </a:r>
                    </a:p>
                    <a:p>
                      <a:pPr marL="742950" lvl="1" indent="-285750">
                        <a:buFont typeface="Arial" panose="020B0604020202020204" pitchFamily="34" charset="0"/>
                        <a:buChar char="•"/>
                      </a:pPr>
                      <a:r>
                        <a:rPr lang="en-CA" sz="1500" dirty="0"/>
                        <a:t>Licensing &amp; legal interoperability</a:t>
                      </a:r>
                    </a:p>
                    <a:p>
                      <a:pPr marL="742950" lvl="1" indent="-285750">
                        <a:buFont typeface="Arial" panose="020B0604020202020204" pitchFamily="34" charset="0"/>
                        <a:buChar char="•"/>
                      </a:pPr>
                      <a:r>
                        <a:rPr lang="en-CA" sz="1500" dirty="0"/>
                        <a:t>Liability</a:t>
                      </a:r>
                    </a:p>
                    <a:p>
                      <a:pPr marL="742950" lvl="1" indent="-285750">
                        <a:buFont typeface="Arial" panose="020B0604020202020204" pitchFamily="34" charset="0"/>
                        <a:buChar char="•"/>
                      </a:pPr>
                      <a:r>
                        <a:rPr lang="en-CA" sz="1500" dirty="0"/>
                        <a:t>Demographic data</a:t>
                      </a:r>
                    </a:p>
                  </a:txBody>
                  <a:tcPr anchor="ctr"/>
                </a:tc>
                <a:extLst>
                  <a:ext uri="{0D108BD9-81ED-4DB2-BD59-A6C34878D82A}">
                    <a16:rowId xmlns:a16="http://schemas.microsoft.com/office/drawing/2014/main" val="491470546"/>
                  </a:ext>
                </a:extLst>
              </a:tr>
              <a:tr h="724131">
                <a:tc>
                  <a:txBody>
                    <a:bodyPr/>
                    <a:lstStyle/>
                    <a:p>
                      <a:r>
                        <a:rPr lang="en-CA" sz="1500" i="1" dirty="0"/>
                        <a:t>Institutional Arrangements</a:t>
                      </a:r>
                    </a:p>
                  </a:txBody>
                  <a:tcPr/>
                </a:tc>
                <a:tc>
                  <a:txBody>
                    <a:bodyPr/>
                    <a:lstStyle/>
                    <a:p>
                      <a:pPr marL="285750" indent="-285750">
                        <a:buFont typeface="Wingdings" panose="05000000000000000000" pitchFamily="2" charset="2"/>
                        <a:buChar char="ü"/>
                      </a:pPr>
                      <a:r>
                        <a:rPr lang="en-CA" sz="1500" dirty="0"/>
                        <a:t>Which of the following have been or could be established to facilitate </a:t>
                      </a:r>
                      <a:r>
                        <a:rPr lang="en-US" sz="1500" dirty="0"/>
                        <a:t>timely sharing of fit-for-purpose data during a crisis?</a:t>
                      </a:r>
                    </a:p>
                    <a:p>
                      <a:pPr marL="742950" lvl="1" indent="-285750">
                        <a:buFont typeface="Arial" panose="020B0604020202020204" pitchFamily="34" charset="0"/>
                        <a:buChar char="•"/>
                      </a:pPr>
                      <a:r>
                        <a:rPr lang="en-US" sz="1500" dirty="0"/>
                        <a:t>Collaborative partnerships (inter-agency organization</a:t>
                      </a:r>
                    </a:p>
                    <a:p>
                      <a:pPr marL="742950" lvl="1" indent="-285750">
                        <a:buFont typeface="Arial" panose="020B0604020202020204" pitchFamily="34" charset="0"/>
                        <a:buChar char="•"/>
                      </a:pPr>
                      <a:r>
                        <a:rPr lang="en-US" sz="1500" dirty="0"/>
                        <a:t>International standards collaboration</a:t>
                      </a:r>
                    </a:p>
                    <a:p>
                      <a:pPr marL="742950" lvl="1" indent="-285750">
                        <a:buFont typeface="Arial" panose="020B0604020202020204" pitchFamily="34" charset="0"/>
                        <a:buChar char="•"/>
                      </a:pPr>
                      <a:r>
                        <a:rPr lang="en-US" sz="1500" dirty="0"/>
                        <a:t>Validation Frameworks for VGI sources</a:t>
                      </a:r>
                      <a:endParaRPr lang="en-CA" sz="1500" dirty="0"/>
                    </a:p>
                  </a:txBody>
                  <a:tcPr anchor="ctr"/>
                </a:tc>
                <a:extLst>
                  <a:ext uri="{0D108BD9-81ED-4DB2-BD59-A6C34878D82A}">
                    <a16:rowId xmlns:a16="http://schemas.microsoft.com/office/drawing/2014/main" val="3089908509"/>
                  </a:ext>
                </a:extLst>
              </a:tr>
            </a:tbl>
          </a:graphicData>
        </a:graphic>
      </p:graphicFrame>
    </p:spTree>
    <p:extLst>
      <p:ext uri="{BB962C8B-B14F-4D97-AF65-F5344CB8AC3E}">
        <p14:creationId xmlns:p14="http://schemas.microsoft.com/office/powerpoint/2010/main" val="2092669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240108|-11700327|-8754175|-9605520|-12039861|NRCan&quot;,&quot;Id&quot;:&quot;642f2ab531414335bc083f4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2b1b88c-7f96-4810-b0e6-a6762d66a51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DE09984DDF1A4EBFCDFE69A91348CD" ma:contentTypeVersion="14" ma:contentTypeDescription="Create a new document." ma:contentTypeScope="" ma:versionID="3ac6505903293f150ad6d3bfc8bc75f0">
  <xsd:schema xmlns:xsd="http://www.w3.org/2001/XMLSchema" xmlns:xs="http://www.w3.org/2001/XMLSchema" xmlns:p="http://schemas.microsoft.com/office/2006/metadata/properties" xmlns:ns3="efcd1bcf-537c-416e-a251-31b063d3cbfd" xmlns:ns4="02b1b88c-7f96-4810-b0e6-a6762d66a511" targetNamespace="http://schemas.microsoft.com/office/2006/metadata/properties" ma:root="true" ma:fieldsID="917f3ec177b5737b9b022c327037ce01" ns3:_="" ns4:_="">
    <xsd:import namespace="efcd1bcf-537c-416e-a251-31b063d3cbfd"/>
    <xsd:import namespace="02b1b88c-7f96-4810-b0e6-a6762d66a5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earchProperties" minOccurs="0"/>
                <xsd:element ref="ns4:MediaServiceDateTaken"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d1bcf-537c-416e-a251-31b063d3cb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b1b88c-7f96-4810-b0e6-a6762d66a5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BD1AA3-5C4F-4E3C-9FCF-64ED14344755}">
  <ds:schemaRefs>
    <ds:schemaRef ds:uri="http://purl.org/dc/terms/"/>
    <ds:schemaRef ds:uri="http://schemas.openxmlformats.org/package/2006/metadata/core-properties"/>
    <ds:schemaRef ds:uri="http://purl.org/dc/dcmitype/"/>
    <ds:schemaRef ds:uri="http://schemas.microsoft.com/office/infopath/2007/PartnerControls"/>
    <ds:schemaRef ds:uri="efcd1bcf-537c-416e-a251-31b063d3cbfd"/>
    <ds:schemaRef ds:uri="02b1b88c-7f96-4810-b0e6-a6762d66a511"/>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D3C67FD1-43F7-4F4A-8240-CE0E30A9F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d1bcf-537c-416e-a251-31b063d3cbfd"/>
    <ds:schemaRef ds:uri="02b1b88c-7f96-4810-b0e6-a6762d66a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B89B6D-D95A-43F8-9E05-29FFFA0254A8}">
  <ds:schemaRefs>
    <ds:schemaRef ds:uri="http://schemas.microsoft.com/sharepoint/v3/contenttype/forms"/>
  </ds:schemaRefs>
</ds:datastoreItem>
</file>

<file path=docMetadata/LabelInfo.xml><?xml version="1.0" encoding="utf-8"?>
<clbl:labelList xmlns:clbl="http://schemas.microsoft.com/office/2020/mipLabelMetadata">
  <clbl:label id="{219619fd-75dc-48cb-820d-8f683a95dd8b}" enabled="1" method="Privileged" siteId="{05c95b33-90ca-49d5-b644-288b930b912b}" removed="0"/>
</clbl:labelList>
</file>

<file path=docProps/app.xml><?xml version="1.0" encoding="utf-8"?>
<Properties xmlns="http://schemas.openxmlformats.org/officeDocument/2006/extended-properties" xmlns:vt="http://schemas.openxmlformats.org/officeDocument/2006/docPropsVTypes">
  <Template/>
  <TotalTime>23831</TotalTime>
  <Words>1668</Words>
  <Application>Microsoft Office PowerPoint</Application>
  <PresentationFormat>Widescreen</PresentationFormat>
  <Paragraphs>139</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Wingdings</vt:lpstr>
      <vt:lpstr>Office Theme</vt:lpstr>
      <vt:lpstr>UN-GGIM Paper - Authoritative Geospatial Data for Crises</vt:lpstr>
      <vt:lpstr>Agenda</vt:lpstr>
      <vt:lpstr>Introduction </vt:lpstr>
      <vt:lpstr>Introduction (2)</vt:lpstr>
      <vt:lpstr> Part I: Exploring Trade-offs During the Response Phase  </vt:lpstr>
      <vt:lpstr> Part II: Minimizing Trade-offs: Laws, Policies, Institutional Arrangements (1)    </vt:lpstr>
      <vt:lpstr> Part II: Minimizing Trade-offs: Laws, Policies, Institutional Arrangements (2)    </vt:lpstr>
      <vt:lpstr> Part III: Exploring User And Producer Perspectives Through Case Studies   </vt:lpstr>
      <vt:lpstr> Part IV: Guidance For Decision Makers, Providers and Users (1)   </vt:lpstr>
      <vt:lpstr> Part IV: Guidance For Decision Makers, Providers and Users (2)   </vt:lpstr>
      <vt:lpstr> Part IV: Guidance For Decision Makers, Providers and Users (3)   </vt:lpstr>
      <vt:lpstr>Next Steps</vt:lpstr>
      <vt:lpstr>Thank you</vt:lpstr>
      <vt:lpstr>Invitation for Feedback</vt:lpstr>
      <vt:lpstr>Invitation for Feedback (2)</vt:lpstr>
      <vt:lpstr>Invitation for Feedback (3)</vt:lpstr>
      <vt:lpstr>How to Submit Feedback</vt:lpstr>
      <vt:lpstr>  We welcome your questions and feedback</vt:lpstr>
    </vt:vector>
  </TitlesOfParts>
  <Company>NRCan - RNCan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UN-GGIM Paper - Authoritative Data in an Evolving Geospatial Landscape: An Exploration of Policy and Legal Challenges</dc:title>
  <dc:creator>Martin, Madeleine</dc:creator>
  <cp:lastModifiedBy>Martin, Madeleine (she, her | elle, elle)</cp:lastModifiedBy>
  <cp:revision>105</cp:revision>
  <dcterms:created xsi:type="dcterms:W3CDTF">2023-02-17T17:05:17Z</dcterms:created>
  <dcterms:modified xsi:type="dcterms:W3CDTF">2025-05-14T11:57:30Z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1_Office Theme:7</vt:lpwstr>
  </property>
  <property fmtid="{D5CDD505-2E9C-101B-9397-08002B2CF9AE}" pid="3" name="ClassificationContentMarkingHeaderText">
    <vt:lpwstr>UNCLASSIFIED - NON CLASSIFIÉ</vt:lpwstr>
  </property>
  <property fmtid="{D5CDD505-2E9C-101B-9397-08002B2CF9AE}" pid="4" name="ContentTypeId">
    <vt:lpwstr>0x01010015DE09984DDF1A4EBFCDFE69A91348CD</vt:lpwstr>
  </property>
  <property fmtid="{D5CDD505-2E9C-101B-9397-08002B2CF9AE}" pid="5" name="_AdHocReviewCycleID">
    <vt:i4>-1513332466</vt:i4>
  </property>
  <property fmtid="{D5CDD505-2E9C-101B-9397-08002B2CF9AE}" pid="6" name="_NewReviewCycle">
    <vt:lpwstr/>
  </property>
  <property fmtid="{D5CDD505-2E9C-101B-9397-08002B2CF9AE}" pid="7" name="_EmailSubject">
    <vt:lpwstr>For when you're back - EMGCP</vt:lpwstr>
  </property>
  <property fmtid="{D5CDD505-2E9C-101B-9397-08002B2CF9AE}" pid="8" name="_AuthorEmail">
    <vt:lpwstr>Darlene.Tran@ps-sp.gc.ca</vt:lpwstr>
  </property>
  <property fmtid="{D5CDD505-2E9C-101B-9397-08002B2CF9AE}" pid="9" name="_AuthorEmailDisplayName">
    <vt:lpwstr>Tran, Darlene</vt:lpwstr>
  </property>
</Properties>
</file>