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2" r:id="rId6"/>
    <p:sldId id="259" r:id="rId7"/>
    <p:sldId id="260" r:id="rId8"/>
    <p:sldId id="264" r:id="rId9"/>
    <p:sldId id="263" r:id="rId10"/>
    <p:sldId id="258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F94E34-22D3-BE75-45C6-8D7FB0291E9F}" name="Tran, Darlene" initials="TD" userId="S::darlene.tran@ps-sp.gc.ca::206eb2e7-c82b-425e-8151-ff0008ad7e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8D0000"/>
    <a:srgbClr val="192452"/>
    <a:srgbClr val="303445"/>
    <a:srgbClr val="CCFFCC"/>
    <a:srgbClr val="FFF2CD"/>
    <a:srgbClr val="3E414C"/>
    <a:srgbClr val="BBE0E3"/>
    <a:srgbClr val="FCCA95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81752-6207-4C4B-86BC-9FE0749B7852}" v="437" dt="2025-04-03T18:05:28.207"/>
    <p1510:client id="{99853F56-201E-7CC9-7F6C-EC5225305FC1}" v="327" dt="2025-04-03T19:52:04.616"/>
    <p1510:client id="{DE912EF8-F6D4-9B93-C228-38F21A2D42E9}" v="1279" dt="2025-04-03T19:23:00.8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57" y="48"/>
      </p:cViewPr>
      <p:guideLst>
        <p:guide orient="horz" pos="4319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395B1A43-75B5-DB91-12EE-71EC9E708B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33" tIns="46166" rIns="92333" bIns="46166" numCol="1" anchor="t" anchorCtr="0" compatLnSpc="1">
            <a:prstTxWarp prst="textNoShape">
              <a:avLst/>
            </a:prstTxWarp>
          </a:bodyPr>
          <a:lstStyle>
            <a:lvl1pPr defTabSz="922576" eaLnBrk="1" hangingPunct="1">
              <a:spcBef>
                <a:spcPct val="0"/>
              </a:spcBef>
              <a:buClrTx/>
              <a:buFontTx/>
              <a:buNone/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073551A-8C57-8F6D-93A1-EE925476A0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33" tIns="46166" rIns="92333" bIns="46166" numCol="1" anchor="t" anchorCtr="0" compatLnSpc="1">
            <a:prstTxWarp prst="textNoShape">
              <a:avLst/>
            </a:prstTxWarp>
          </a:bodyPr>
          <a:lstStyle>
            <a:lvl1pPr algn="r" defTabSz="922576" eaLnBrk="1" hangingPunct="1">
              <a:spcBef>
                <a:spcPct val="0"/>
              </a:spcBef>
              <a:buClrTx/>
              <a:buFontTx/>
              <a:buNone/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C3C14483-1568-EBC5-158A-D94FB12CE86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33" tIns="46166" rIns="92333" bIns="46166" numCol="1" anchor="b" anchorCtr="0" compatLnSpc="1">
            <a:prstTxWarp prst="textNoShape">
              <a:avLst/>
            </a:prstTxWarp>
          </a:bodyPr>
          <a:lstStyle>
            <a:lvl1pPr defTabSz="922576" eaLnBrk="1" hangingPunct="1">
              <a:spcBef>
                <a:spcPct val="0"/>
              </a:spcBef>
              <a:buClrTx/>
              <a:buFontTx/>
              <a:buNone/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56DEBC72-514D-80C9-4DC5-0C02AC5B0BB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33" tIns="46166" rIns="92333" bIns="4616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000" smtClean="0"/>
            </a:lvl1pPr>
          </a:lstStyle>
          <a:p>
            <a:pPr>
              <a:defRPr/>
            </a:pPr>
            <a:fld id="{7A3BF8CD-8988-4172-91C8-FFB2A96E0CF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BF574E8-AA68-8EF3-8F76-325BF6108E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33" tIns="46166" rIns="92333" bIns="46166" numCol="1" anchor="t" anchorCtr="0" compatLnSpc="1">
            <a:prstTxWarp prst="textNoShape">
              <a:avLst/>
            </a:prstTxWarp>
          </a:bodyPr>
          <a:lstStyle>
            <a:lvl1pPr defTabSz="922576" eaLnBrk="1" hangingPunct="1">
              <a:spcBef>
                <a:spcPct val="0"/>
              </a:spcBef>
              <a:buClrTx/>
              <a:buFontTx/>
              <a:buNone/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D858277-2AA0-92EE-5E43-54EB05E7B96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33" tIns="46166" rIns="92333" bIns="46166" numCol="1" anchor="t" anchorCtr="0" compatLnSpc="1">
            <a:prstTxWarp prst="textNoShape">
              <a:avLst/>
            </a:prstTxWarp>
          </a:bodyPr>
          <a:lstStyle>
            <a:lvl1pPr algn="r" defTabSz="922576" eaLnBrk="1" hangingPunct="1">
              <a:spcBef>
                <a:spcPct val="0"/>
              </a:spcBef>
              <a:buClrTx/>
              <a:buFontTx/>
              <a:buNone/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CB2DB55-BD7D-95DE-B276-D3A71C7C27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3429" name="Rectangle 5">
            <a:extLst>
              <a:ext uri="{FF2B5EF4-FFF2-40B4-BE49-F238E27FC236}">
                <a16:creationId xmlns:a16="http://schemas.microsoft.com/office/drawing/2014/main" id="{242E4751-D229-07F6-5537-87D22706659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16425"/>
            <a:ext cx="5603875" cy="4181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33" tIns="46166" rIns="92333" bIns="46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</p:txBody>
      </p:sp>
      <p:sp>
        <p:nvSpPr>
          <p:cNvPr id="103430" name="Rectangle 6">
            <a:extLst>
              <a:ext uri="{FF2B5EF4-FFF2-40B4-BE49-F238E27FC236}">
                <a16:creationId xmlns:a16="http://schemas.microsoft.com/office/drawing/2014/main" id="{B3DB5CD6-31C8-E82C-D90F-8CFD5724F5E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33" tIns="46166" rIns="92333" bIns="46166" numCol="1" anchor="b" anchorCtr="0" compatLnSpc="1">
            <a:prstTxWarp prst="textNoShape">
              <a:avLst/>
            </a:prstTxWarp>
          </a:bodyPr>
          <a:lstStyle>
            <a:lvl1pPr defTabSz="922576" eaLnBrk="1" hangingPunct="1">
              <a:spcBef>
                <a:spcPct val="0"/>
              </a:spcBef>
              <a:buClrTx/>
              <a:buFontTx/>
              <a:buNone/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431" name="Rectangle 7">
            <a:extLst>
              <a:ext uri="{FF2B5EF4-FFF2-40B4-BE49-F238E27FC236}">
                <a16:creationId xmlns:a16="http://schemas.microsoft.com/office/drawing/2014/main" id="{12529150-6BB2-DDA1-DBAD-325A4732E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333" tIns="46166" rIns="92333" bIns="4616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000" smtClean="0"/>
            </a:lvl1pPr>
          </a:lstStyle>
          <a:p>
            <a:pPr>
              <a:defRPr/>
            </a:pPr>
            <a:fld id="{7962850F-0775-4BC9-ADD2-077E7EF157D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ＭＳ Ｐゴシック" charset="0"/>
      </a:defRPr>
    </a:lvl1pPr>
    <a:lvl2pPr marL="6858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6467332-9FA9-980E-5FBE-792545456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0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0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0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0750">
              <a:spcBef>
                <a:spcPct val="3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33F15F69-0549-4553-8E49-F9748E60A6CF}" type="slidenum">
              <a:rPr lang="en-CA" altLang="en-US" sz="100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  <a:defRPr/>
              </a:pPr>
              <a:t>0</a:t>
            </a:fld>
            <a:endParaRPr lang="en-CA" altLang="en-US" sz="1000"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8DCEB8B-72AB-AE4A-51E8-35CAC148C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B08A83E-316E-E961-06A0-F0FA3E24BF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CA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r>
              <a:rPr lang="en-CA">
                <a:ea typeface="ＭＳ Ｐゴシック" charset="0"/>
                <a:cs typeface="+mn-cs"/>
              </a:rPr>
              <a:t>Explanation today</a:t>
            </a:r>
          </a:p>
          <a:p>
            <a:pPr eaLnBrk="1" hangingPunct="1">
              <a:defRPr/>
            </a:pPr>
            <a:r>
              <a:rPr lang="en-CA">
                <a:ea typeface="ＭＳ Ｐゴシック" charset="0"/>
                <a:cs typeface="+mn-cs"/>
              </a:rPr>
              <a:t>Trial tomorrow</a:t>
            </a:r>
          </a:p>
          <a:p>
            <a:pPr eaLnBrk="1" hangingPunct="1">
              <a:defRPr/>
            </a:pPr>
            <a:r>
              <a:rPr lang="en-CA">
                <a:ea typeface="ＭＳ Ｐゴシック" charset="0"/>
                <a:cs typeface="+mn-cs"/>
              </a:rPr>
              <a:t>Tuesdays - Coincides with duty tm changeover</a:t>
            </a:r>
          </a:p>
          <a:p>
            <a:pPr eaLnBrk="1" hangingPunct="1">
              <a:defRPr/>
            </a:pPr>
            <a:r>
              <a:rPr lang="en-CA">
                <a:ea typeface="ＭＳ Ｐゴシック" charset="0"/>
                <a:cs typeface="+mn-cs"/>
              </a:rPr>
              <a:t>Explains who fills in what part.</a:t>
            </a:r>
          </a:p>
          <a:p>
            <a:pPr eaLnBrk="1" hangingPunct="1">
              <a:defRPr/>
            </a:pPr>
            <a:r>
              <a:rPr lang="en-CA">
                <a:ea typeface="ＭＳ Ｐゴシック" charset="0"/>
                <a:cs typeface="+mn-cs"/>
              </a:rPr>
              <a:t>You need to bring a notepad</a:t>
            </a:r>
          </a:p>
          <a:p>
            <a:pPr eaLnBrk="1" hangingPunct="1">
              <a:defRPr/>
            </a:pPr>
            <a:endParaRPr lang="en-CA">
              <a:ea typeface="ＭＳ Ｐゴシック" charset="0"/>
              <a:cs typeface="+mn-cs"/>
            </a:endParaRPr>
          </a:p>
          <a:p>
            <a:pPr eaLnBrk="1" hangingPunct="1">
              <a:defRPr/>
            </a:pPr>
            <a:endParaRPr lang="en-CA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5" descr="WordMark_Bl_Rd_RGB">
            <a:extLst>
              <a:ext uri="{FF2B5EF4-FFF2-40B4-BE49-F238E27FC236}">
                <a16:creationId xmlns:a16="http://schemas.microsoft.com/office/drawing/2014/main" id="{1D016101-839A-BA6B-6EAE-67ADEE82E4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48400"/>
            <a:ext cx="15732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GOC FIP RGB E.jpg">
            <a:extLst>
              <a:ext uri="{FF2B5EF4-FFF2-40B4-BE49-F238E27FC236}">
                <a16:creationId xmlns:a16="http://schemas.microsoft.com/office/drawing/2014/main" id="{D6AEAB3A-1653-6F18-DFF2-55AE0CFAF1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6415088"/>
            <a:ext cx="27432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1">
            <a:extLst>
              <a:ext uri="{FF2B5EF4-FFF2-40B4-BE49-F238E27FC236}">
                <a16:creationId xmlns:a16="http://schemas.microsoft.com/office/drawing/2014/main" id="{B245F571-0165-F941-01AA-CF89EC8D67C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393950"/>
            <a:ext cx="9144000" cy="2051050"/>
            <a:chOff x="0" y="2393950"/>
            <a:chExt cx="9144000" cy="2051050"/>
          </a:xfrm>
        </p:grpSpPr>
        <p:pic>
          <p:nvPicPr>
            <p:cNvPr id="5" name="Picture 10" descr="dreamstime_xxl_10272964 4x4 150dpi square brighter.jpg">
              <a:extLst>
                <a:ext uri="{FF2B5EF4-FFF2-40B4-BE49-F238E27FC236}">
                  <a16:creationId xmlns:a16="http://schemas.microsoft.com/office/drawing/2014/main" id="{57C6E5E9-19FE-D780-B9EF-011EE0115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8" y="2395538"/>
              <a:ext cx="2052637" cy="2049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49">
              <a:extLst>
                <a:ext uri="{FF2B5EF4-FFF2-40B4-BE49-F238E27FC236}">
                  <a16:creationId xmlns:a16="http://schemas.microsoft.com/office/drawing/2014/main" id="{10623D88-5D9B-6AB3-193C-8C0862D9BC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2393950"/>
              <a:ext cx="365125" cy="2051050"/>
            </a:xfrm>
            <a:prstGeom prst="rect">
              <a:avLst/>
            </a:prstGeom>
            <a:solidFill>
              <a:srgbClr val="3E414C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20000"/>
                </a:spcBef>
                <a:buClr>
                  <a:schemeClr val="tx1"/>
                </a:buClr>
                <a:buFont typeface="Arial" charset="0"/>
                <a:buChar char="­"/>
                <a:defRPr/>
              </a:pPr>
              <a:endParaRPr lang="en-CA">
                <a:latin typeface="Arial" charset="0"/>
                <a:ea typeface="ＭＳ Ｐゴシック" charset="0"/>
              </a:endParaRPr>
            </a:p>
          </p:txBody>
        </p:sp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7D97164F-C9BE-6F2E-65B9-24089A2423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725" y="2393950"/>
              <a:ext cx="6645275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6" descr="H:\New GOC Logo 2014\Graphic_GOC_2014_E.png">
            <a:extLst>
              <a:ext uri="{FF2B5EF4-FFF2-40B4-BE49-F238E27FC236}">
                <a16:creationId xmlns:a16="http://schemas.microsoft.com/office/drawing/2014/main" id="{60350BDA-B06B-78E3-43DC-431A958A5B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914400"/>
            <a:ext cx="44513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18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670D7954-A2F3-4043-5D36-1249CBD084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E2279A-2738-4B48-BCFC-6C06AEB25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E7B7FE-3547-BBBB-EA8C-C810DF8DC7F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CA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E15D314-DB88-227B-223D-E6C4369AD39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/>
              <a:t>RDIMS No.: 670038</a:t>
            </a:r>
          </a:p>
        </p:txBody>
      </p:sp>
    </p:spTree>
    <p:extLst>
      <p:ext uri="{BB962C8B-B14F-4D97-AF65-F5344CB8AC3E}">
        <p14:creationId xmlns:p14="http://schemas.microsoft.com/office/powerpoint/2010/main" val="2473481017"/>
      </p:ext>
    </p:extLst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33">
            <a:extLst>
              <a:ext uri="{FF2B5EF4-FFF2-40B4-BE49-F238E27FC236}">
                <a16:creationId xmlns:a16="http://schemas.microsoft.com/office/drawing/2014/main" id="{2A5E2274-83D1-42B9-539E-9456A093E0E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50A12F-A9C0-4940-8FF1-E38E62F196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D9487-8FE5-49A1-4837-203D6C8D84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26F8F-05F1-5802-551F-1C15D4A4F07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/>
              <a:t>RDIMS No.: 670038</a:t>
            </a:r>
          </a:p>
        </p:txBody>
      </p:sp>
    </p:spTree>
    <p:extLst>
      <p:ext uri="{BB962C8B-B14F-4D97-AF65-F5344CB8AC3E}">
        <p14:creationId xmlns:p14="http://schemas.microsoft.com/office/powerpoint/2010/main" val="1868256036"/>
      </p:ext>
    </p:extLst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9613" y="1590676"/>
            <a:ext cx="3779837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2" y="1590676"/>
            <a:ext cx="3781425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id="{E824B55D-8C35-E78D-BED2-0AFE582F76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CD8C2-2278-4D27-8F8A-B9F5A322E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8C74CDE-9970-568D-4957-F92D7D973D4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AE53C61-BB59-8BBA-DDE9-DB1ABFF7A0E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/>
              <a:t>RDIMS No.: 670038</a:t>
            </a:r>
          </a:p>
        </p:txBody>
      </p:sp>
    </p:spTree>
    <p:extLst>
      <p:ext uri="{BB962C8B-B14F-4D97-AF65-F5344CB8AC3E}">
        <p14:creationId xmlns:p14="http://schemas.microsoft.com/office/powerpoint/2010/main" val="148458870"/>
      </p:ext>
    </p:extLst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517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70"/>
            </a:lvl1pPr>
            <a:lvl2pPr marL="394432" indent="0" algn="ctr">
              <a:buNone/>
              <a:defRPr sz="1725"/>
            </a:lvl2pPr>
            <a:lvl3pPr marL="788864" indent="0" algn="ctr">
              <a:buNone/>
              <a:defRPr sz="1553"/>
            </a:lvl3pPr>
            <a:lvl4pPr marL="1183297" indent="0" algn="ctr">
              <a:buNone/>
              <a:defRPr sz="1381"/>
            </a:lvl4pPr>
            <a:lvl5pPr marL="1577729" indent="0" algn="ctr">
              <a:buNone/>
              <a:defRPr sz="1381"/>
            </a:lvl5pPr>
            <a:lvl6pPr marL="1972162" indent="0" algn="ctr">
              <a:buNone/>
              <a:defRPr sz="1381"/>
            </a:lvl6pPr>
            <a:lvl7pPr marL="2366594" indent="0" algn="ctr">
              <a:buNone/>
              <a:defRPr sz="1381"/>
            </a:lvl7pPr>
            <a:lvl8pPr marL="2761027" indent="0" algn="ctr">
              <a:buNone/>
              <a:defRPr sz="1381"/>
            </a:lvl8pPr>
            <a:lvl9pPr marL="3155459" indent="0" algn="ctr">
              <a:buNone/>
              <a:defRPr sz="138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42635-E472-646A-2AA9-629AB869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18204-E2EA-4EEA-90F9-CE392068E95B}" type="datetimeFigureOut">
              <a:rPr lang="en-US"/>
              <a:pPr>
                <a:defRPr/>
              </a:pPr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C92B-2D36-67BE-BFED-29760C426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F4BE-B628-543A-28CA-4E08E395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42AA85-37A0-4528-8FE7-A4A4F2BE3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3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>
            <a:extLst>
              <a:ext uri="{FF2B5EF4-FFF2-40B4-BE49-F238E27FC236}">
                <a16:creationId xmlns:a16="http://schemas.microsoft.com/office/drawing/2014/main" id="{660FDB6C-FAB0-B250-0C57-F0FEFE62D3C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0200" y="6461125"/>
            <a:ext cx="2133600" cy="258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777777"/>
                </a:solidFill>
              </a:defRPr>
            </a:lvl1pPr>
          </a:lstStyle>
          <a:p>
            <a:pPr>
              <a:defRPr/>
            </a:pPr>
            <a:fld id="{8BA9BDDC-D672-4968-BCCE-A4BE110E38A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of &lt;slide#&gt;</a:t>
            </a:r>
          </a:p>
        </p:txBody>
      </p:sp>
      <p:sp>
        <p:nvSpPr>
          <p:cNvPr id="1028" name="Rectangle 17">
            <a:extLst>
              <a:ext uri="{FF2B5EF4-FFF2-40B4-BE49-F238E27FC236}">
                <a16:creationId xmlns:a16="http://schemas.microsoft.com/office/drawing/2014/main" id="{42AD5D97-24EC-3F50-B32E-E4707108F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6225" y="96838"/>
            <a:ext cx="8229600" cy="838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48">
            <a:extLst>
              <a:ext uri="{FF2B5EF4-FFF2-40B4-BE49-F238E27FC236}">
                <a16:creationId xmlns:a16="http://schemas.microsoft.com/office/drawing/2014/main" id="{3DE7B925-B5B8-5CAA-29D8-F19984290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09613" y="1590675"/>
            <a:ext cx="7713662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30" name="Rectangle 49">
            <a:extLst>
              <a:ext uri="{FF2B5EF4-FFF2-40B4-BE49-F238E27FC236}">
                <a16:creationId xmlns:a16="http://schemas.microsoft.com/office/drawing/2014/main" id="{5444E72A-2B00-76B7-E4E9-B1693A2E54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129588" cy="990600"/>
          </a:xfrm>
          <a:prstGeom prst="rect">
            <a:avLst/>
          </a:prstGeom>
          <a:solidFill>
            <a:srgbClr val="3E414C"/>
          </a:solidFill>
          <a:ln>
            <a:noFill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Char char="­"/>
              <a:defRPr/>
            </a:pPr>
            <a:endParaRPr lang="en-CA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dreamstime 0272964 2x2 100 dpi brighter.jpg">
            <a:extLst>
              <a:ext uri="{FF2B5EF4-FFF2-40B4-BE49-F238E27FC236}">
                <a16:creationId xmlns:a16="http://schemas.microsoft.com/office/drawing/2014/main" id="{9883C4FE-2DEF-AF2C-9E6D-42E6F442FF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4" descr="GOC Tagline E.jpg">
            <a:extLst>
              <a:ext uri="{FF2B5EF4-FFF2-40B4-BE49-F238E27FC236}">
                <a16:creationId xmlns:a16="http://schemas.microsoft.com/office/drawing/2014/main" id="{209CA5AD-8B33-3975-93CD-6AD83D38B8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35050"/>
            <a:ext cx="2549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GOC FIP RGB E.jpg">
            <a:extLst>
              <a:ext uri="{FF2B5EF4-FFF2-40B4-BE49-F238E27FC236}">
                <a16:creationId xmlns:a16="http://schemas.microsoft.com/office/drawing/2014/main" id="{CB459042-81AC-F266-B92D-34B275B5876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469063"/>
            <a:ext cx="22939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68422-88DA-DCF5-173C-32474C663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29400" y="1255713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US"/>
              <a:t>UNCLASSIFIED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75D85-7871-533E-0147-AB98AD440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en-CA"/>
              <a:t>RDIMS No.: 670038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9CE240-0F34-57EF-5B7E-B94406859FA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705725" y="63500"/>
            <a:ext cx="14033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| Non classifié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BB571-D21B-D865-CFC1-47DF7CB2ABF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7705725" y="6642100"/>
            <a:ext cx="14033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Unclassified | Non classifié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2910" r:id="rId1"/>
    <p:sldLayoutId id="2147512911" r:id="rId2"/>
    <p:sldLayoutId id="2147512912" r:id="rId3"/>
    <p:sldLayoutId id="2147512913" r:id="rId4"/>
    <p:sldLayoutId id="2147512914" r:id="rId5"/>
  </p:sldLayoutIdLst>
  <p:transition spd="med" advClick="0"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anose="020B0600070205080204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anose="020B0600070205080204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anose="020B0600070205080204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ea typeface="ＭＳ Ｐゴシック" panose="020B0600070205080204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9pPr>
    </p:titleStyle>
    <p:bodyStyle>
      <a:lvl1pPr marL="292100" indent="-292100" algn="l" rtl="0" eaLnBrk="0" fontAlgn="base" hangingPunct="0">
        <a:spcBef>
          <a:spcPct val="35000"/>
        </a:spcBef>
        <a:spcAft>
          <a:spcPct val="0"/>
        </a:spcAft>
        <a:buClr>
          <a:srgbClr val="B91F0F"/>
        </a:buClr>
        <a:buSzPct val="85000"/>
        <a:buFont typeface="Arial" panose="020B0604020202020204" pitchFamily="34" charset="0"/>
        <a:buChar char="●"/>
        <a:defRPr>
          <a:solidFill>
            <a:srgbClr val="000000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688975" indent="-231775" algn="l" rtl="0" eaLnBrk="0" fontAlgn="base" hangingPunct="0">
        <a:spcBef>
          <a:spcPct val="35000"/>
        </a:spcBef>
        <a:spcAft>
          <a:spcPct val="0"/>
        </a:spcAft>
        <a:buClr>
          <a:srgbClr val="B91F0F"/>
        </a:buClr>
        <a:buSzPct val="85000"/>
        <a:buFont typeface="Arial" panose="020B0604020202020204" pitchFamily="34" charset="0"/>
        <a:buChar char="­"/>
        <a:defRPr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lr>
          <a:srgbClr val="B91F0F"/>
        </a:buClr>
        <a:buSzPct val="70000"/>
        <a:buFont typeface="Arial" panose="020B0604020202020204" pitchFamily="34" charset="0"/>
        <a:buChar char="●"/>
        <a:defRPr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Clr>
          <a:srgbClr val="B91F0F"/>
        </a:buClr>
        <a:buSzPct val="85000"/>
        <a:buFont typeface="Arial" panose="020B0604020202020204" pitchFamily="34" charset="0"/>
        <a:buChar char="­"/>
        <a:defRPr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4414A"/>
        </a:buClr>
        <a:buFont typeface="Arial" panose="020B0604020202020204" pitchFamily="34" charset="0"/>
        <a:buChar char="­"/>
        <a:defRPr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4414A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4414A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4414A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4414A"/>
        </a:buClr>
        <a:buFont typeface="Arial" charset="0"/>
        <a:buChar char="­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28BCB63A-522C-2198-A823-6F26C712E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647950"/>
            <a:ext cx="6705600" cy="16192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Font typeface="Arial" charset="0"/>
              <a:buNone/>
              <a:defRPr/>
            </a:pPr>
            <a:endParaRPr lang="en-CA" sz="2600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19" name="Date Placeholder 3">
            <a:extLst>
              <a:ext uri="{FF2B5EF4-FFF2-40B4-BE49-F238E27FC236}">
                <a16:creationId xmlns:a16="http://schemas.microsoft.com/office/drawing/2014/main" id="{758D23E3-90F4-B05D-49BA-352A2176D53E}"/>
              </a:ext>
            </a:extLst>
          </p:cNvPr>
          <p:cNvSpPr txBox="1">
            <a:spLocks/>
          </p:cNvSpPr>
          <p:nvPr/>
        </p:nvSpPr>
        <p:spPr bwMode="auto">
          <a:xfrm>
            <a:off x="6629400" y="1524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35000"/>
              </a:spcBef>
              <a:buClr>
                <a:srgbClr val="B91F0F"/>
              </a:buClr>
              <a:buSzPct val="85000"/>
              <a:buFont typeface="Arial" panose="020B0604020202020204" pitchFamily="34" charset="0"/>
              <a:buChar char="●"/>
              <a:defRPr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5000"/>
              </a:spcBef>
              <a:buClr>
                <a:srgbClr val="B91F0F"/>
              </a:buClr>
              <a:buSzPct val="85000"/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5000"/>
              </a:spcBef>
              <a:buClr>
                <a:srgbClr val="B91F0F"/>
              </a:buClr>
              <a:buSzPct val="70000"/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5000"/>
              </a:spcBef>
              <a:buClr>
                <a:srgbClr val="B91F0F"/>
              </a:buClr>
              <a:buSzPct val="85000"/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4414A"/>
              </a:buClr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414A"/>
              </a:buClr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414A"/>
              </a:buClr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414A"/>
              </a:buClr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4414A"/>
              </a:buClr>
              <a:buFont typeface="Arial" panose="020B0604020202020204" pitchFamily="34" charset="0"/>
              <a:buChar char="­"/>
              <a:defRPr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Tx/>
              <a:buFont typeface="Arial" panose="020B0604020202020204" pitchFamily="34" charset="0"/>
              <a:buNone/>
            </a:pPr>
            <a:r>
              <a:rPr lang="en-US" altLang="en-US" b="1" u="sng">
                <a:solidFill>
                  <a:schemeClr val="tx1"/>
                </a:solidFill>
              </a:rPr>
              <a:t>UNCLASSIFIED</a:t>
            </a:r>
            <a:endParaRPr lang="en-CA" altLang="en-US" b="1" u="sng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CE10A9-BE53-7FC3-54E1-44FE90C5B42D}"/>
              </a:ext>
            </a:extLst>
          </p:cNvPr>
          <p:cNvSpPr/>
          <p:nvPr/>
        </p:nvSpPr>
        <p:spPr>
          <a:xfrm>
            <a:off x="2527300" y="2438400"/>
            <a:ext cx="6616700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00">
                <a:solidFill>
                  <a:schemeClr val="bg1"/>
                </a:solidFill>
                <a:latin typeface="+mj-lt"/>
              </a:rPr>
              <a:t>National Evacuation Reporting Dataset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NERD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latin typeface="+mj-lt"/>
              </a:rPr>
              <a:t>By GOC Geomatics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E8B5F-5AE6-A031-D423-C7E9FAC111B5}"/>
              </a:ext>
            </a:extLst>
          </p:cNvPr>
          <p:cNvSpPr txBox="1"/>
          <p:nvPr/>
        </p:nvSpPr>
        <p:spPr>
          <a:xfrm>
            <a:off x="5105400" y="4648200"/>
            <a:ext cx="1335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April 8, 2025</a:t>
            </a:r>
          </a:p>
        </p:txBody>
      </p:sp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574A7-71A7-F64C-ECDF-C4D7E28DB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Evacuation Reporting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27056-0DB9-AF19-82D8-52EA74DB5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249362"/>
            <a:ext cx="8639175" cy="5106988"/>
          </a:xfrm>
        </p:spPr>
        <p:txBody>
          <a:bodyPr/>
          <a:lstStyle/>
          <a:p>
            <a:r>
              <a:rPr lang="en-US"/>
              <a:t>Numerous requests for evacuation data have come to the </a:t>
            </a:r>
            <a:br>
              <a:rPr lang="en-US"/>
            </a:br>
            <a:r>
              <a:rPr lang="en-US"/>
              <a:t>OpsCen and GOC-Geo from:</a:t>
            </a:r>
          </a:p>
          <a:p>
            <a:pPr lvl="1"/>
            <a:r>
              <a:rPr lang="en-US"/>
              <a:t>Elections Canada</a:t>
            </a:r>
          </a:p>
          <a:p>
            <a:pPr lvl="1"/>
            <a:r>
              <a:rPr lang="en-US"/>
              <a:t>Service Canada</a:t>
            </a:r>
          </a:p>
          <a:p>
            <a:pPr lvl="1"/>
            <a:r>
              <a:rPr lang="en-US"/>
              <a:t>Canada Post</a:t>
            </a:r>
          </a:p>
          <a:p>
            <a:pPr lvl="1"/>
            <a:r>
              <a:rPr lang="en-US"/>
              <a:t>StatsCan</a:t>
            </a:r>
          </a:p>
          <a:p>
            <a:pPr lvl="1"/>
            <a:r>
              <a:rPr lang="en-US"/>
              <a:t>PS – Canadian Disaster Database</a:t>
            </a:r>
          </a:p>
          <a:p>
            <a:endParaRPr lang="en-US"/>
          </a:p>
          <a:p>
            <a:r>
              <a:rPr lang="en-US"/>
              <a:t>There is a general assumption that the GOC holds this data and it’s available for access later</a:t>
            </a:r>
          </a:p>
          <a:p>
            <a:pPr lvl="1"/>
            <a:r>
              <a:rPr lang="en-US"/>
              <a:t>This assumption comes from the fact that the GOC receives this information direct from P/T partners or from the RO’s, and reports on it daily</a:t>
            </a:r>
          </a:p>
          <a:p>
            <a:pPr lvl="1"/>
            <a:endParaRPr lang="en-US"/>
          </a:p>
          <a:p>
            <a:r>
              <a:rPr lang="en-US" b="1"/>
              <a:t>This type of information is not currently catalogued by the GOC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37DC6-CD96-6DA8-CB0B-E08179637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2279A-2738-4B48-BCFC-6C06AEB2575D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9626A-4261-718E-A909-F524E30260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580841"/>
      </p:ext>
    </p:extLst>
  </p:cSld>
  <p:clrMapOvr>
    <a:masterClrMapping/>
  </p:clrMapOvr>
  <p:transition spd="med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1AA4693-DEF5-596C-DAB9-08B28E5D59AC}"/>
              </a:ext>
            </a:extLst>
          </p:cNvPr>
          <p:cNvSpPr/>
          <p:nvPr/>
        </p:nvSpPr>
        <p:spPr bwMode="auto">
          <a:xfrm>
            <a:off x="154545" y="1709668"/>
            <a:ext cx="8010660" cy="444324"/>
          </a:xfrm>
          <a:prstGeom prst="roundRect">
            <a:avLst/>
          </a:prstGeom>
          <a:solidFill>
            <a:srgbClr val="8D0000"/>
          </a:solidFill>
          <a:ln w="28575" cap="flat" cmpd="sng" algn="ctr">
            <a:solidFill>
              <a:srgbClr val="8D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0F6EC-66C1-8CB1-2435-2017E4DB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838200"/>
          </a:xfrm>
        </p:spPr>
        <p:txBody>
          <a:bodyPr/>
          <a:lstStyle/>
          <a:p>
            <a:r>
              <a:rPr lang="en-US"/>
              <a:t>NERD – National Evacuation Reporting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7CE6A-71DC-805D-98D0-1C37C077A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2279A-2738-4B48-BCFC-6C06AEB2575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9BBFD-9C30-27F9-6BB3-8D6E898DB4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807D6-9677-335A-656B-5178BA41D699}"/>
              </a:ext>
            </a:extLst>
          </p:cNvPr>
          <p:cNvSpPr txBox="1"/>
          <p:nvPr/>
        </p:nvSpPr>
        <p:spPr>
          <a:xfrm>
            <a:off x="152400" y="1143000"/>
            <a:ext cx="8763000" cy="48628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u="sng">
                <a:solidFill>
                  <a:srgbClr val="8D0000"/>
                </a:solidFill>
                <a:latin typeface="Arial"/>
                <a:ea typeface="ＭＳ Ｐゴシック"/>
              </a:rPr>
              <a:t>The Goal</a:t>
            </a:r>
          </a:p>
          <a:p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1800" b="1" i="1">
                <a:solidFill>
                  <a:schemeClr val="bg1"/>
                </a:solidFill>
                <a:latin typeface="Arial"/>
                <a:ea typeface="ＭＳ Ｐゴシック"/>
              </a:rPr>
              <a:t>Create a system that will collect evacuation data from the P/T’s and ISC.</a:t>
            </a:r>
          </a:p>
          <a:p>
            <a:r>
              <a:rPr lang="en-US" sz="1800">
                <a:latin typeface="Arial"/>
                <a:ea typeface="ＭＳ Ｐゴシック"/>
              </a:rPr>
              <a:t> </a:t>
            </a:r>
          </a:p>
          <a:p>
            <a:r>
              <a:rPr lang="en-US" sz="1800">
                <a:latin typeface="Arial"/>
                <a:ea typeface="ＭＳ Ｐゴシック"/>
              </a:rPr>
              <a:t>The information will then be standardized and merged into a singular dataset, automatically translated by </a:t>
            </a:r>
            <a:r>
              <a:rPr lang="en-US" sz="1800" err="1">
                <a:latin typeface="Arial"/>
                <a:ea typeface="ＭＳ Ｐゴシック"/>
              </a:rPr>
              <a:t>DeepL</a:t>
            </a:r>
            <a:r>
              <a:rPr lang="en-US" sz="1800">
                <a:latin typeface="Arial"/>
                <a:ea typeface="ＭＳ Ｐゴシック"/>
              </a:rPr>
              <a:t>, then made available to </a:t>
            </a:r>
            <a:r>
              <a:rPr lang="en-US" sz="1800" i="1">
                <a:latin typeface="Arial"/>
                <a:ea typeface="ＭＳ Ｐゴシック"/>
              </a:rPr>
              <a:t>everyone</a:t>
            </a:r>
            <a:r>
              <a:rPr lang="en-US" sz="1800">
                <a:latin typeface="Arial"/>
                <a:ea typeface="ＭＳ Ｐゴシック"/>
              </a:rPr>
              <a:t>.</a:t>
            </a:r>
          </a:p>
          <a:p>
            <a:endParaRPr lang="en-US" sz="1800" dirty="0"/>
          </a:p>
          <a:p>
            <a:r>
              <a:rPr lang="en-US" sz="1800" dirty="0"/>
              <a:t>The dataset can be used by the GOC and partners for: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Cyclical reporting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Mapping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AARs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Plans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Accessible as a dynamic mapping layer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latin typeface="Arial"/>
                <a:ea typeface="ＭＳ Ｐゴシック"/>
              </a:rPr>
              <a:t>Can be connected to </a:t>
            </a:r>
            <a:r>
              <a:rPr lang="en-US" sz="1800" err="1">
                <a:latin typeface="Arial"/>
                <a:ea typeface="ＭＳ Ｐゴシック"/>
              </a:rPr>
              <a:t>PowerBI</a:t>
            </a:r>
            <a:r>
              <a:rPr lang="en-US" sz="1800">
                <a:latin typeface="Arial"/>
                <a:ea typeface="ＭＳ Ｐゴシック"/>
              </a:rPr>
              <a:t> for dynamic charts (</a:t>
            </a:r>
            <a:r>
              <a:rPr lang="en-US" sz="1800" i="1">
                <a:latin typeface="Arial"/>
                <a:ea typeface="ＭＳ Ｐゴシック"/>
              </a:rPr>
              <a:t>with the applicable connector</a:t>
            </a:r>
            <a:r>
              <a:rPr lang="en-US" sz="1800">
                <a:latin typeface="Arial"/>
                <a:ea typeface="ＭＳ Ｐゴシック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Downloadable as a stand-alone table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Monthly archive of the data to facilitate after-action analysis</a:t>
            </a:r>
          </a:p>
        </p:txBody>
      </p:sp>
      <p:pic>
        <p:nvPicPr>
          <p:cNvPr id="6" name="Picture 5" descr="Nerds Candy | Classic Crunchy Treats in Two Delicious Flavors">
            <a:extLst>
              <a:ext uri="{FF2B5EF4-FFF2-40B4-BE49-F238E27FC236}">
                <a16:creationId xmlns:a16="http://schemas.microsoft.com/office/drawing/2014/main" id="{72ADB9F3-7A66-3D8D-AD7C-DDD4A9984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760000">
            <a:off x="7869094" y="-282054"/>
            <a:ext cx="1545944" cy="155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02918"/>
      </p:ext>
    </p:extLst>
  </p:cSld>
  <p:clrMapOvr>
    <a:masterClrMapping/>
  </p:clrMapOvr>
  <p:transition spd="med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ctor: Curved 51">
            <a:extLst>
              <a:ext uri="{FF2B5EF4-FFF2-40B4-BE49-F238E27FC236}">
                <a16:creationId xmlns:a16="http://schemas.microsoft.com/office/drawing/2014/main" id="{18E0F7CA-F2AC-7127-D334-3DAF8927FA3F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831360" y="3342516"/>
            <a:ext cx="727137" cy="626391"/>
          </a:xfrm>
          <a:prstGeom prst="curvedConnector3">
            <a:avLst>
              <a:gd name="adj1" fmla="val 100152"/>
            </a:avLst>
          </a:prstGeom>
          <a:ln w="28575">
            <a:solidFill>
              <a:srgbClr val="8D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3A405A8D-54C5-CCCF-9194-DF545CD04896}"/>
              </a:ext>
            </a:extLst>
          </p:cNvPr>
          <p:cNvSpPr/>
          <p:nvPr/>
        </p:nvSpPr>
        <p:spPr bwMode="auto">
          <a:xfrm>
            <a:off x="6495245" y="1765201"/>
            <a:ext cx="2585434" cy="4472466"/>
          </a:xfrm>
          <a:prstGeom prst="roundRect">
            <a:avLst/>
          </a:prstGeom>
          <a:solidFill>
            <a:srgbClr val="FFF2CD"/>
          </a:solidFill>
          <a:ln w="28575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2CDB98A-E0C7-8331-4E47-3787BCE651D2}"/>
              </a:ext>
            </a:extLst>
          </p:cNvPr>
          <p:cNvSpPr/>
          <p:nvPr/>
        </p:nvSpPr>
        <p:spPr bwMode="auto">
          <a:xfrm>
            <a:off x="191230" y="4608395"/>
            <a:ext cx="1947737" cy="812006"/>
          </a:xfrm>
          <a:prstGeom prst="roundRect">
            <a:avLst/>
          </a:prstGeom>
          <a:solidFill>
            <a:srgbClr val="D9D5B5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DB13926-7893-F3D1-1D44-F33D6A90B077}"/>
              </a:ext>
            </a:extLst>
          </p:cNvPr>
          <p:cNvSpPr/>
          <p:nvPr/>
        </p:nvSpPr>
        <p:spPr bwMode="auto">
          <a:xfrm>
            <a:off x="204108" y="1642829"/>
            <a:ext cx="1929492" cy="81200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B6F69C5-763A-327C-3E34-710FC9598D1F}"/>
              </a:ext>
            </a:extLst>
          </p:cNvPr>
          <p:cNvSpPr/>
          <p:nvPr/>
        </p:nvSpPr>
        <p:spPr bwMode="auto">
          <a:xfrm>
            <a:off x="3841199" y="1700806"/>
            <a:ext cx="2177143" cy="172840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1ED234A-078F-851C-03E9-0FCF79E97E43}"/>
              </a:ext>
            </a:extLst>
          </p:cNvPr>
          <p:cNvSpPr/>
          <p:nvPr/>
        </p:nvSpPr>
        <p:spPr bwMode="auto">
          <a:xfrm>
            <a:off x="1441361" y="3074723"/>
            <a:ext cx="2062842" cy="68965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2CA90-73AC-5194-2AF6-1771BB0B7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B98F40-A39B-CAEB-ED9A-87A3B5102D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2279A-2738-4B48-BCFC-6C06AEB2575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EDA81-91A5-791C-747C-8DA4D2ED606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88AE0-9212-2715-DF8F-FE6394CB24B6}"/>
              </a:ext>
            </a:extLst>
          </p:cNvPr>
          <p:cNvSpPr txBox="1"/>
          <p:nvPr/>
        </p:nvSpPr>
        <p:spPr>
          <a:xfrm>
            <a:off x="172580" y="1701449"/>
            <a:ext cx="203629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"/>
                <a:ea typeface="ＭＳ Ｐゴシック"/>
              </a:rPr>
              <a:t>Scrape evacuation data from Provincial sources online</a:t>
            </a:r>
            <a:endParaRPr lang="en-US"/>
          </a:p>
          <a:p>
            <a:pPr algn="ctr"/>
            <a:endParaRPr lang="en-US" sz="1400"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D1C03-7242-135C-819B-14EE110F6B27}"/>
              </a:ext>
            </a:extLst>
          </p:cNvPr>
          <p:cNvSpPr txBox="1"/>
          <p:nvPr/>
        </p:nvSpPr>
        <p:spPr>
          <a:xfrm>
            <a:off x="146823" y="4477229"/>
            <a:ext cx="2043331" cy="153233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>
                <a:latin typeface="Calibri"/>
                <a:ea typeface="ＭＳ Ｐゴシック"/>
              </a:rPr>
              <a:t>Receive information from partners as reports and enter it into a form that will ‘digitize’ it.</a:t>
            </a:r>
            <a:endParaRPr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/>
              <a:ea typeface="ＭＳ Ｐゴシック"/>
            </a:endParaRPr>
          </a:p>
          <a:p>
            <a:pPr algn="ctr"/>
            <a:endParaRPr lang="en-US" sz="1400"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00F8CA-0E8A-F178-E910-34973A0C93A5}"/>
              </a:ext>
            </a:extLst>
          </p:cNvPr>
          <p:cNvSpPr txBox="1"/>
          <p:nvPr/>
        </p:nvSpPr>
        <p:spPr>
          <a:xfrm>
            <a:off x="1438580" y="3067030"/>
            <a:ext cx="205739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"/>
                <a:ea typeface="ＭＳ Ｐゴシック"/>
              </a:rPr>
              <a:t>Standardize the info and merge into 1 dataset</a:t>
            </a:r>
            <a:endParaRPr lang="en-US" sz="1400" b="0" i="0" u="none" strike="noStrike" cap="none" normalizeH="0" baseline="0">
              <a:ln>
                <a:noFill/>
              </a:ln>
              <a:effectLst/>
              <a:latin typeface="Calibri"/>
              <a:ea typeface="ＭＳ Ｐゴシック"/>
            </a:endParaRPr>
          </a:p>
          <a:p>
            <a:pPr algn="ctr"/>
            <a:r>
              <a:rPr lang="en-US" sz="1400">
                <a:latin typeface="Calibri"/>
                <a:ea typeface="ＭＳ Ｐゴシック"/>
              </a:rPr>
              <a:t>- Auto Translate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6A46F5-3286-96E6-217B-ABE892EA63DB}"/>
              </a:ext>
            </a:extLst>
          </p:cNvPr>
          <p:cNvSpPr/>
          <p:nvPr/>
        </p:nvSpPr>
        <p:spPr bwMode="auto">
          <a:xfrm>
            <a:off x="3869410" y="4466361"/>
            <a:ext cx="2122712" cy="73509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C0A94B-2430-FCAC-F29D-D4B4736B0594}"/>
              </a:ext>
            </a:extLst>
          </p:cNvPr>
          <p:cNvSpPr txBox="1"/>
          <p:nvPr/>
        </p:nvSpPr>
        <p:spPr>
          <a:xfrm>
            <a:off x="3875312" y="1763449"/>
            <a:ext cx="205739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"/>
                <a:ea typeface="ＭＳ Ｐゴシック"/>
              </a:rPr>
              <a:t>Create Point and Polygon data from the merged set</a:t>
            </a:r>
            <a:endParaRPr lang="en-US" sz="1400">
              <a:latin typeface="Calibri"/>
              <a:ea typeface="ＭＳ Ｐゴシック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390E7A-8E91-2BF9-281E-1038E6CD7A8F}"/>
              </a:ext>
            </a:extLst>
          </p:cNvPr>
          <p:cNvSpPr txBox="1"/>
          <p:nvPr/>
        </p:nvSpPr>
        <p:spPr>
          <a:xfrm>
            <a:off x="3919851" y="4577393"/>
            <a:ext cx="2057399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0" lang="en-US" sz="1400" b="0" i="0" u="none" strike="noStrike" cap="none" normalizeH="0" baseline="0">
                <a:ln>
                  <a:noFill/>
                </a:ln>
                <a:effectLst/>
                <a:latin typeface="Calibri"/>
                <a:ea typeface="ＭＳ Ｐゴシック"/>
              </a:rPr>
              <a:t>Daily and Monthly archive</a:t>
            </a:r>
            <a:endParaRPr lang="en-US" sz="1400">
              <a:latin typeface="Calibri"/>
              <a:ea typeface="ＭＳ Ｐゴシック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81942B-4470-39DD-A68D-0C2B7C89E1A2}"/>
              </a:ext>
            </a:extLst>
          </p:cNvPr>
          <p:cNvSpPr/>
          <p:nvPr/>
        </p:nvSpPr>
        <p:spPr bwMode="auto">
          <a:xfrm>
            <a:off x="4097692" y="2609322"/>
            <a:ext cx="169021" cy="169021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2D2B19-5966-7907-4DA2-444C08DBF10B}"/>
              </a:ext>
            </a:extLst>
          </p:cNvPr>
          <p:cNvSpPr/>
          <p:nvPr/>
        </p:nvSpPr>
        <p:spPr bwMode="auto">
          <a:xfrm>
            <a:off x="4250092" y="2761722"/>
            <a:ext cx="169021" cy="169021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5A466D-5765-D487-98A8-30B57ABBF968}"/>
              </a:ext>
            </a:extLst>
          </p:cNvPr>
          <p:cNvSpPr/>
          <p:nvPr/>
        </p:nvSpPr>
        <p:spPr bwMode="auto">
          <a:xfrm>
            <a:off x="4402493" y="2914122"/>
            <a:ext cx="169021" cy="169021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C6FED1-D62E-8170-85E6-94AA25B6F87E}"/>
              </a:ext>
            </a:extLst>
          </p:cNvPr>
          <p:cNvSpPr/>
          <p:nvPr/>
        </p:nvSpPr>
        <p:spPr bwMode="auto">
          <a:xfrm>
            <a:off x="4932173" y="2437397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0A3111-2633-4134-FD13-C6F650D12D48}"/>
              </a:ext>
            </a:extLst>
          </p:cNvPr>
          <p:cNvSpPr/>
          <p:nvPr/>
        </p:nvSpPr>
        <p:spPr bwMode="auto">
          <a:xfrm>
            <a:off x="5078054" y="2926766"/>
            <a:ext cx="662522" cy="304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Flowchart: Document 27">
            <a:extLst>
              <a:ext uri="{FF2B5EF4-FFF2-40B4-BE49-F238E27FC236}">
                <a16:creationId xmlns:a16="http://schemas.microsoft.com/office/drawing/2014/main" id="{D8BCD1D3-030D-0DAF-215B-1CDB1BDFB609}"/>
              </a:ext>
            </a:extLst>
          </p:cNvPr>
          <p:cNvSpPr/>
          <p:nvPr/>
        </p:nvSpPr>
        <p:spPr bwMode="auto">
          <a:xfrm>
            <a:off x="5408155" y="2456869"/>
            <a:ext cx="471098" cy="320675"/>
          </a:xfrm>
          <a:prstGeom prst="flowChartDocumen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4471265-725A-A8D8-188C-607B614A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185"/>
          <a:stretch/>
        </p:blipFill>
        <p:spPr>
          <a:xfrm>
            <a:off x="6641237" y="4784997"/>
            <a:ext cx="1105795" cy="12774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E88D6E1-7316-C4C4-BAE3-5C2B0615AC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460" r="14725"/>
          <a:stretch/>
        </p:blipFill>
        <p:spPr>
          <a:xfrm>
            <a:off x="7891141" y="4787304"/>
            <a:ext cx="1105795" cy="127743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C91FDC9-AAA4-2CBB-E0E6-08E7DD90F8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284" r="30624"/>
          <a:stretch/>
        </p:blipFill>
        <p:spPr>
          <a:xfrm>
            <a:off x="7916571" y="3431736"/>
            <a:ext cx="1054995" cy="12774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BDB72D3-1F35-F051-C972-5D62B102F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130" t="-1033" r="46917" b="-1539"/>
          <a:stretch/>
        </p:blipFill>
        <p:spPr>
          <a:xfrm>
            <a:off x="7760254" y="2108341"/>
            <a:ext cx="1236445" cy="12838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61A38AE-E7A3-2EF9-2309-4816086334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86" r="64907"/>
          <a:stretch/>
        </p:blipFill>
        <p:spPr>
          <a:xfrm>
            <a:off x="6553631" y="3433628"/>
            <a:ext cx="1377603" cy="127743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A15F130-59F1-B002-308B-D6C656FC0E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3041"/>
          <a:stretch/>
        </p:blipFill>
        <p:spPr>
          <a:xfrm>
            <a:off x="6572108" y="2132991"/>
            <a:ext cx="1269428" cy="1277432"/>
          </a:xfrm>
          <a:prstGeom prst="rect">
            <a:avLst/>
          </a:prstGeom>
        </p:spPr>
      </p:pic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49BB84DC-F979-AAC2-A354-DE02EF044B02}"/>
              </a:ext>
            </a:extLst>
          </p:cNvPr>
          <p:cNvCxnSpPr/>
          <p:nvPr/>
        </p:nvCxnSpPr>
        <p:spPr bwMode="auto">
          <a:xfrm rot="16200000" flipH="1">
            <a:off x="1261009" y="2484885"/>
            <a:ext cx="602183" cy="533400"/>
          </a:xfrm>
          <a:prstGeom prst="curvedConnector3">
            <a:avLst/>
          </a:prstGeom>
          <a:ln w="28575">
            <a:solidFill>
              <a:srgbClr val="8D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A7AE517C-43D4-2934-4290-07DADF68F3C2}"/>
              </a:ext>
            </a:extLst>
          </p:cNvPr>
          <p:cNvCxnSpPr>
            <a:cxnSpLocks/>
            <a:stCxn id="9" idx="0"/>
          </p:cNvCxnSpPr>
          <p:nvPr/>
        </p:nvCxnSpPr>
        <p:spPr bwMode="auto">
          <a:xfrm rot="5400000" flipH="1" flipV="1">
            <a:off x="1142221" y="3816407"/>
            <a:ext cx="687090" cy="634554"/>
          </a:xfrm>
          <a:prstGeom prst="curvedConnector3">
            <a:avLst/>
          </a:prstGeom>
          <a:ln w="28575">
            <a:solidFill>
              <a:srgbClr val="8D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Connector: Curved 47">
            <a:extLst>
              <a:ext uri="{FF2B5EF4-FFF2-40B4-BE49-F238E27FC236}">
                <a16:creationId xmlns:a16="http://schemas.microsoft.com/office/drawing/2014/main" id="{5C3E9357-87C9-EE47-8C7F-2577C1D22BB3}"/>
              </a:ext>
            </a:extLst>
          </p:cNvPr>
          <p:cNvCxnSpPr>
            <a:stCxn id="11" idx="3"/>
          </p:cNvCxnSpPr>
          <p:nvPr/>
        </p:nvCxnSpPr>
        <p:spPr bwMode="auto">
          <a:xfrm flipV="1">
            <a:off x="3495979" y="3106340"/>
            <a:ext cx="358768" cy="330022"/>
          </a:xfrm>
          <a:prstGeom prst="curvedConnector3">
            <a:avLst/>
          </a:prstGeom>
          <a:ln w="28575">
            <a:solidFill>
              <a:srgbClr val="8D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353C4D5-1485-1238-888D-ED3BA2B2B037}"/>
              </a:ext>
            </a:extLst>
          </p:cNvPr>
          <p:cNvCxnSpPr>
            <a:stCxn id="18" idx="2"/>
            <a:endCxn id="13" idx="0"/>
          </p:cNvCxnSpPr>
          <p:nvPr/>
        </p:nvCxnSpPr>
        <p:spPr bwMode="auto">
          <a:xfrm>
            <a:off x="4929771" y="3429211"/>
            <a:ext cx="995" cy="1037150"/>
          </a:xfrm>
          <a:prstGeom prst="straightConnector1">
            <a:avLst/>
          </a:prstGeom>
          <a:ln w="28575">
            <a:solidFill>
              <a:srgbClr val="8D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DB026E93-F15F-D815-C646-FB27D6F12C06}"/>
              </a:ext>
            </a:extLst>
          </p:cNvPr>
          <p:cNvSpPr txBox="1"/>
          <p:nvPr/>
        </p:nvSpPr>
        <p:spPr>
          <a:xfrm>
            <a:off x="179614" y="1255713"/>
            <a:ext cx="362156" cy="434935"/>
          </a:xfrm>
          <a:prstGeom prst="roundRect">
            <a:avLst/>
          </a:prstGeom>
          <a:solidFill>
            <a:srgbClr val="8D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91E6F89-7116-7BAD-46C1-78A8E32AE6C6}"/>
              </a:ext>
            </a:extLst>
          </p:cNvPr>
          <p:cNvSpPr txBox="1"/>
          <p:nvPr/>
        </p:nvSpPr>
        <p:spPr>
          <a:xfrm>
            <a:off x="190500" y="4168686"/>
            <a:ext cx="362156" cy="434935"/>
          </a:xfrm>
          <a:prstGeom prst="roundRect">
            <a:avLst/>
          </a:prstGeom>
          <a:solidFill>
            <a:srgbClr val="8D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B3803B-607B-3C2B-8AC7-E935B18A2048}"/>
              </a:ext>
            </a:extLst>
          </p:cNvPr>
          <p:cNvSpPr txBox="1"/>
          <p:nvPr/>
        </p:nvSpPr>
        <p:spPr>
          <a:xfrm>
            <a:off x="1947203" y="2653931"/>
            <a:ext cx="362156" cy="434935"/>
          </a:xfrm>
          <a:prstGeom prst="roundRect">
            <a:avLst/>
          </a:prstGeom>
          <a:solidFill>
            <a:srgbClr val="8D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CFE3540-1FC0-251A-C68B-57374EBEB06C}"/>
              </a:ext>
            </a:extLst>
          </p:cNvPr>
          <p:cNvSpPr txBox="1"/>
          <p:nvPr/>
        </p:nvSpPr>
        <p:spPr>
          <a:xfrm>
            <a:off x="3844616" y="1325813"/>
            <a:ext cx="362156" cy="434935"/>
          </a:xfrm>
          <a:prstGeom prst="roundRect">
            <a:avLst/>
          </a:prstGeom>
          <a:solidFill>
            <a:srgbClr val="8D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9105445-990D-55E2-C332-F1F616EBEC21}"/>
              </a:ext>
            </a:extLst>
          </p:cNvPr>
          <p:cNvSpPr txBox="1"/>
          <p:nvPr/>
        </p:nvSpPr>
        <p:spPr>
          <a:xfrm>
            <a:off x="3902626" y="4232105"/>
            <a:ext cx="362156" cy="434935"/>
          </a:xfrm>
          <a:prstGeom prst="roundRect">
            <a:avLst/>
          </a:prstGeom>
          <a:solidFill>
            <a:srgbClr val="8D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F314EA9-FA29-6ECE-7B75-89B805719FFD}"/>
              </a:ext>
            </a:extLst>
          </p:cNvPr>
          <p:cNvSpPr txBox="1"/>
          <p:nvPr/>
        </p:nvSpPr>
        <p:spPr>
          <a:xfrm>
            <a:off x="6681989" y="1615999"/>
            <a:ext cx="362156" cy="434935"/>
          </a:xfrm>
          <a:prstGeom prst="roundRect">
            <a:avLst/>
          </a:prstGeom>
          <a:solidFill>
            <a:srgbClr val="8D0000"/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45AB41-09A4-0C08-1A20-56C3CB8F8264}"/>
              </a:ext>
            </a:extLst>
          </p:cNvPr>
          <p:cNvSpPr txBox="1"/>
          <p:nvPr/>
        </p:nvSpPr>
        <p:spPr>
          <a:xfrm>
            <a:off x="6820437" y="1820512"/>
            <a:ext cx="205739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accent1">
                    <a:lumMod val="10000"/>
                  </a:schemeClr>
                </a:solidFill>
                <a:effectLst/>
                <a:latin typeface="Arial"/>
                <a:ea typeface="ＭＳ Ｐゴシック"/>
              </a:rPr>
              <a:t>Share with Partners</a:t>
            </a:r>
            <a:endParaRPr lang="en-US" b="1">
              <a:solidFill>
                <a:schemeClr val="accent1">
                  <a:lumMod val="10000"/>
                </a:schemeClr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96792830"/>
      </p:ext>
    </p:extLst>
  </p:cSld>
  <p:clrMapOvr>
    <a:masterClrMapping/>
  </p:clrMapOvr>
  <p:transition spd="med"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36D30-F5B1-EDD1-37F2-604A748D0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CD94FF7-6D69-CE48-5B5B-7E56D2A202BC}"/>
              </a:ext>
            </a:extLst>
          </p:cNvPr>
          <p:cNvSpPr/>
          <p:nvPr/>
        </p:nvSpPr>
        <p:spPr bwMode="auto">
          <a:xfrm>
            <a:off x="6218922" y="4190817"/>
            <a:ext cx="2780133" cy="2270716"/>
          </a:xfrm>
          <a:prstGeom prst="rect">
            <a:avLst/>
          </a:prstGeom>
          <a:solidFill>
            <a:srgbClr val="8D0000">
              <a:alpha val="50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A graph of a number of people having evacuating&#10;&#10;AI-generated content may be incorrect.">
            <a:extLst>
              <a:ext uri="{FF2B5EF4-FFF2-40B4-BE49-F238E27FC236}">
                <a16:creationId xmlns:a16="http://schemas.microsoft.com/office/drawing/2014/main" id="{7F91E854-EBDA-21CD-6331-F00C19F8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612" y="4281830"/>
            <a:ext cx="2598738" cy="2089326"/>
          </a:xfrm>
          <a:prstGeom prst="rect">
            <a:avLst/>
          </a:prstGeom>
          <a:noFill/>
          <a:ln w="28575">
            <a:solidFill>
              <a:srgbClr val="8D000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B1518-676E-DBE6-C7E5-270B9E2D1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Outputs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D5542-EE97-E83A-635D-EDB778941E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2279A-2738-4B48-BCFC-6C06AEB2575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B70E8-0244-4415-6E88-24B14B8E8F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ABBCB8-90B9-7B54-FBA5-425FFFC38602}"/>
              </a:ext>
            </a:extLst>
          </p:cNvPr>
          <p:cNvSpPr/>
          <p:nvPr/>
        </p:nvSpPr>
        <p:spPr bwMode="auto">
          <a:xfrm>
            <a:off x="137780" y="5114130"/>
            <a:ext cx="5570656" cy="1255400"/>
          </a:xfrm>
          <a:prstGeom prst="rect">
            <a:avLst/>
          </a:prstGeom>
          <a:solidFill>
            <a:srgbClr val="303445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90998FA0-AC6C-886C-DD25-26BA905C8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28000"/>
                    </a14:imgEffect>
                    <a14:imgEffect>
                      <a14:brightnessContrast contrast="-28000"/>
                    </a14:imgEffect>
                  </a14:imgLayer>
                </a14:imgProps>
              </a:ext>
            </a:extLst>
          </a:blip>
          <a:srcRect l="-20" r="21659" b="585"/>
          <a:stretch/>
        </p:blipFill>
        <p:spPr>
          <a:xfrm>
            <a:off x="213436" y="5194950"/>
            <a:ext cx="5411637" cy="1083266"/>
          </a:xfrm>
          <a:prstGeom prst="rect">
            <a:avLst/>
          </a:prstGeom>
          <a:ln w="28575">
            <a:solidFill>
              <a:srgbClr val="303445"/>
            </a:solidFill>
          </a:ln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8ABB7E17-5745-B3EB-0158-55E772189ACE}"/>
              </a:ext>
            </a:extLst>
          </p:cNvPr>
          <p:cNvGrpSpPr/>
          <p:nvPr/>
        </p:nvGrpSpPr>
        <p:grpSpPr>
          <a:xfrm>
            <a:off x="4939016" y="3675033"/>
            <a:ext cx="1532298" cy="1353770"/>
            <a:chOff x="5098208" y="3827858"/>
            <a:chExt cx="1532298" cy="135377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B640240-A14B-2CBD-8D85-3F2A65FBACD8}"/>
                </a:ext>
              </a:extLst>
            </p:cNvPr>
            <p:cNvSpPr/>
            <p:nvPr/>
          </p:nvSpPr>
          <p:spPr bwMode="auto">
            <a:xfrm>
              <a:off x="5098208" y="3827858"/>
              <a:ext cx="1532298" cy="1353770"/>
            </a:xfrm>
            <a:prstGeom prst="rect">
              <a:avLst/>
            </a:prstGeom>
            <a:solidFill>
              <a:srgbClr val="8D0000">
                <a:alpha val="50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marR="0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Tx/>
                <a:buFont typeface="Arial" charset="0"/>
                <a:buChar char="­"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8" name="Picture 7" descr="A blue and red circle with white text&#10;&#10;AI-generated content may be incorrect.">
              <a:extLst>
                <a:ext uri="{FF2B5EF4-FFF2-40B4-BE49-F238E27FC236}">
                  <a16:creationId xmlns:a16="http://schemas.microsoft.com/office/drawing/2014/main" id="{20AE54D4-A956-DA16-6BCB-489159DD2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109000"/>
                      </a14:imgEffect>
                    </a14:imgLayer>
                  </a14:imgProps>
                </a:ext>
              </a:extLst>
            </a:blip>
            <a:srcRect t="692" r="5827" b="395"/>
            <a:stretch/>
          </p:blipFill>
          <p:spPr>
            <a:xfrm>
              <a:off x="5166250" y="3885456"/>
              <a:ext cx="1390073" cy="1232441"/>
            </a:xfrm>
            <a:prstGeom prst="rect">
              <a:avLst/>
            </a:prstGeom>
            <a:solidFill>
              <a:srgbClr val="8D0000"/>
            </a:solidFill>
            <a:ln w="28575">
              <a:solidFill>
                <a:srgbClr val="8D0000"/>
              </a:solidFill>
            </a:ln>
          </p:spPr>
        </p:pic>
      </p:grpSp>
      <p:pic>
        <p:nvPicPr>
          <p:cNvPr id="13" name="Picture 12" descr="A map of a city&#10;&#10;AI-generated content may be incorrect.">
            <a:extLst>
              <a:ext uri="{FF2B5EF4-FFF2-40B4-BE49-F238E27FC236}">
                <a16:creationId xmlns:a16="http://schemas.microsoft.com/office/drawing/2014/main" id="{0E93C34E-FD1C-E7DF-4BD5-971D869EDD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65" r="13343" b="12619"/>
          <a:stretch/>
        </p:blipFill>
        <p:spPr>
          <a:xfrm>
            <a:off x="657246" y="1715345"/>
            <a:ext cx="3910947" cy="2911231"/>
          </a:xfrm>
          <a:prstGeom prst="rect">
            <a:avLst/>
          </a:prstGeom>
          <a:ln w="57150">
            <a:solidFill>
              <a:srgbClr val="8D0000">
                <a:alpha val="50000"/>
              </a:srgbClr>
            </a:solidFill>
          </a:ln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0C2ABF-E340-85BA-7916-6B1A26DD24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47000"/>
                    </a14:imgEffect>
                    <a14:imgEffect>
                      <a14:brightnessContrast contrast="-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918" y="1993167"/>
            <a:ext cx="1962046" cy="2107546"/>
          </a:xfrm>
          <a:prstGeom prst="rect">
            <a:avLst/>
          </a:prstGeom>
          <a:ln w="57150">
            <a:solidFill>
              <a:srgbClr val="8D0000">
                <a:alpha val="50000"/>
              </a:srgb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97C1ED-6F77-B41B-6E6E-981226D4A67E}"/>
              </a:ext>
            </a:extLst>
          </p:cNvPr>
          <p:cNvSpPr txBox="1"/>
          <p:nvPr/>
        </p:nvSpPr>
        <p:spPr>
          <a:xfrm>
            <a:off x="-15" y="1044770"/>
            <a:ext cx="5552150" cy="369332"/>
          </a:xfrm>
          <a:prstGeom prst="round1Rect">
            <a:avLst/>
          </a:prstGeom>
          <a:solidFill>
            <a:srgbClr val="303445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b="1" i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/>
                <a:ea typeface="ＭＳ Ｐゴシック"/>
              </a:rPr>
              <a:t>Versatile. Automated. Collaborative. Real-time. </a:t>
            </a:r>
            <a:endParaRPr lang="en-US" sz="1800">
              <a:ln w="9525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latin typeface="Arial"/>
              <a:ea typeface="ＭＳ Ｐゴシック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3BE42D-E1D1-F04E-2A32-AE22D81F8624}"/>
              </a:ext>
            </a:extLst>
          </p:cNvPr>
          <p:cNvSpPr txBox="1"/>
          <p:nvPr/>
        </p:nvSpPr>
        <p:spPr>
          <a:xfrm>
            <a:off x="135626" y="1505763"/>
            <a:ext cx="1754062" cy="408623"/>
          </a:xfrm>
          <a:prstGeom prst="roundRect">
            <a:avLst/>
          </a:prstGeom>
          <a:solidFill>
            <a:srgbClr val="8D0000"/>
          </a:solidFill>
          <a:ln>
            <a:solidFill>
              <a:srgbClr val="8D000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i="1"/>
              <a:t>Map Layers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0FF70F-CADC-D12B-CC0B-2C6792FD7564}"/>
              </a:ext>
            </a:extLst>
          </p:cNvPr>
          <p:cNvSpPr/>
          <p:nvPr/>
        </p:nvSpPr>
        <p:spPr bwMode="auto">
          <a:xfrm>
            <a:off x="4114800" y="29718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FE5EDB-96B5-C32A-F411-09C5D38E46ED}"/>
              </a:ext>
            </a:extLst>
          </p:cNvPr>
          <p:cNvSpPr txBox="1"/>
          <p:nvPr/>
        </p:nvSpPr>
        <p:spPr>
          <a:xfrm>
            <a:off x="135625" y="4702343"/>
            <a:ext cx="1372002" cy="408623"/>
          </a:xfrm>
          <a:prstGeom prst="roundRect">
            <a:avLst/>
          </a:prstGeom>
          <a:solidFill>
            <a:srgbClr val="303445"/>
          </a:solidFill>
          <a:ln>
            <a:solidFill>
              <a:srgbClr val="303445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i="1"/>
              <a:t>Datasets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108DA0-43F9-A779-8163-156F631BBAD1}"/>
              </a:ext>
            </a:extLst>
          </p:cNvPr>
          <p:cNvSpPr txBox="1"/>
          <p:nvPr/>
        </p:nvSpPr>
        <p:spPr>
          <a:xfrm>
            <a:off x="6726183" y="3689880"/>
            <a:ext cx="1754062" cy="408623"/>
          </a:xfrm>
          <a:prstGeom prst="roundRect">
            <a:avLst/>
          </a:prstGeom>
          <a:solidFill>
            <a:srgbClr val="8D0000"/>
          </a:solidFill>
          <a:ln>
            <a:solidFill>
              <a:srgbClr val="8D0000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 i="1"/>
              <a:t>Dashboards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F525F4-5DA1-FE29-0666-F6E91F431A8D}"/>
              </a:ext>
            </a:extLst>
          </p:cNvPr>
          <p:cNvSpPr/>
          <p:nvPr/>
        </p:nvSpPr>
        <p:spPr bwMode="auto">
          <a:xfrm rot="-1800000">
            <a:off x="2167183" y="3567323"/>
            <a:ext cx="385882" cy="61130"/>
          </a:xfrm>
          <a:prstGeom prst="rect">
            <a:avLst/>
          </a:prstGeom>
          <a:solidFill>
            <a:srgbClr val="8D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B3FC06-1B7B-2DFF-6AEF-DA5F1E2E42F6}"/>
              </a:ext>
            </a:extLst>
          </p:cNvPr>
          <p:cNvSpPr txBox="1"/>
          <p:nvPr/>
        </p:nvSpPr>
        <p:spPr>
          <a:xfrm>
            <a:off x="4682374" y="1606670"/>
            <a:ext cx="4360170" cy="19865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i="1">
                <a:latin typeface="Arial"/>
                <a:ea typeface="ＭＳ Ｐゴシック"/>
              </a:rPr>
              <a:t>71 Columns</a:t>
            </a:r>
            <a:r>
              <a:rPr lang="en-US" sz="1400">
                <a:latin typeface="Arial"/>
                <a:ea typeface="ＭＳ Ｐゴシック"/>
              </a:rPr>
              <a:t> in the Database. 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sz="1300">
                <a:latin typeface="Arial"/>
                <a:ea typeface="ＭＳ Ｐゴシック"/>
              </a:rPr>
              <a:t>Only a portion are used for a typical evacuation.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300">
                <a:latin typeface="Arial"/>
                <a:ea typeface="ＭＳ Ｐゴシック"/>
              </a:rPr>
              <a:t>Most are conditional based on Event type.</a:t>
            </a:r>
          </a:p>
          <a:p>
            <a:endParaRPr lang="en-US" sz="1300">
              <a:latin typeface="Arial"/>
              <a:ea typeface="ＭＳ Ｐゴシック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>
                <a:latin typeface="Arial"/>
                <a:ea typeface="ＭＳ Ｐゴシック"/>
              </a:rPr>
              <a:t>For example, for an evacuation caused by </a:t>
            </a:r>
            <a:r>
              <a:rPr lang="en-US" sz="1400" b="1" i="1">
                <a:latin typeface="Arial"/>
                <a:ea typeface="ＭＳ Ｐゴシック"/>
              </a:rPr>
              <a:t>Wildfire</a:t>
            </a:r>
            <a:r>
              <a:rPr lang="en-US" sz="1400">
                <a:latin typeface="Arial"/>
                <a:ea typeface="ＭＳ Ｐゴシック"/>
              </a:rPr>
              <a:t>: </a:t>
            </a:r>
          </a:p>
          <a:p>
            <a:pPr marL="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300" u="sng">
                <a:latin typeface="Arial"/>
                <a:ea typeface="ＭＳ Ｐゴシック"/>
              </a:rPr>
              <a:t>14</a:t>
            </a:r>
            <a:r>
              <a:rPr lang="en-US" sz="1300">
                <a:latin typeface="Arial"/>
                <a:ea typeface="ＭＳ Ｐゴシック"/>
              </a:rPr>
              <a:t> Data fields would be filled by a person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300" u="sng">
                <a:latin typeface="Arial"/>
                <a:ea typeface="ＭＳ Ｐゴシック"/>
              </a:rPr>
              <a:t>14 </a:t>
            </a:r>
            <a:r>
              <a:rPr lang="en-US" sz="1300">
                <a:latin typeface="Arial"/>
                <a:ea typeface="ＭＳ Ｐゴシック"/>
              </a:rPr>
              <a:t>Data fields would be auto-filled</a:t>
            </a:r>
          </a:p>
          <a:p>
            <a:pPr marL="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300" b="1">
                <a:latin typeface="Arial"/>
                <a:ea typeface="ＭＳ Ｐゴシック"/>
              </a:rPr>
              <a:t>28</a:t>
            </a:r>
            <a:r>
              <a:rPr lang="en-US" sz="1300">
                <a:latin typeface="Arial"/>
                <a:ea typeface="ＭＳ Ｐゴシック"/>
              </a:rPr>
              <a:t> Data fields total for this evacuation</a:t>
            </a: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864981393"/>
      </p:ext>
    </p:extLst>
  </p:cSld>
  <p:clrMapOvr>
    <a:masterClrMapping/>
  </p:clrMapOvr>
  <p:transition spd="med"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00E00A-29F7-9065-138D-650BCC4AE944}"/>
              </a:ext>
            </a:extLst>
          </p:cNvPr>
          <p:cNvSpPr/>
          <p:nvPr/>
        </p:nvSpPr>
        <p:spPr bwMode="auto">
          <a:xfrm>
            <a:off x="154547" y="4658932"/>
            <a:ext cx="8345509" cy="1178418"/>
          </a:xfrm>
          <a:prstGeom prst="roundRect">
            <a:avLst/>
          </a:prstGeom>
          <a:noFill/>
          <a:ln w="28575" cap="flat" cmpd="sng" algn="ctr">
            <a:solidFill>
              <a:srgbClr val="8D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30DAEA2-E21D-8751-1177-74FDE8D9CAD0}"/>
              </a:ext>
            </a:extLst>
          </p:cNvPr>
          <p:cNvSpPr/>
          <p:nvPr/>
        </p:nvSpPr>
        <p:spPr bwMode="auto">
          <a:xfrm>
            <a:off x="148108" y="2540358"/>
            <a:ext cx="8351948" cy="1732208"/>
          </a:xfrm>
          <a:prstGeom prst="roundRect">
            <a:avLst/>
          </a:prstGeom>
          <a:noFill/>
          <a:ln w="28575" cap="flat" cmpd="sng" algn="ctr">
            <a:solidFill>
              <a:srgbClr val="303445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83A38A-14A6-62F2-83A8-D7B65D1B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EF6F9-8EAB-2E6E-2090-634A68642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8471693" cy="521335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rgbClr val="FF0000"/>
                </a:solidFill>
              </a:rPr>
              <a:t>2023</a:t>
            </a:r>
          </a:p>
          <a:p>
            <a:r>
              <a:rPr lang="en-US" sz="1600" dirty="0"/>
              <a:t>GOC Geo determined the need for this dataset, as no other groups were doing it.</a:t>
            </a:r>
          </a:p>
          <a:p>
            <a:r>
              <a:rPr lang="en-US" sz="1600" dirty="0"/>
              <a:t>Developed a preliminary project plan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solidFill>
                  <a:srgbClr val="FF0000"/>
                </a:solidFill>
              </a:rPr>
              <a:t>2024</a:t>
            </a:r>
          </a:p>
          <a:p>
            <a:r>
              <a:rPr lang="en-US" sz="1600" dirty="0"/>
              <a:t>Visited several PS ROs and EMOs and discussed the project, determining interest and sources of data. Consulted </a:t>
            </a:r>
            <a:r>
              <a:rPr lang="en-US" sz="1600" dirty="0" err="1"/>
              <a:t>NRCan</a:t>
            </a:r>
            <a:r>
              <a:rPr lang="en-US" sz="1600" dirty="0"/>
              <a:t>-CFS on their preliminary work in this field.</a:t>
            </a:r>
          </a:p>
          <a:p>
            <a:r>
              <a:rPr lang="en-US" sz="1600" dirty="0"/>
              <a:t>Advanced the project plan to include assignments and staffing requirements</a:t>
            </a:r>
          </a:p>
          <a:p>
            <a:r>
              <a:rPr lang="en-US" sz="1600" dirty="0"/>
              <a:t>Discussed the project and its data with </a:t>
            </a:r>
            <a:r>
              <a:rPr lang="en-US" sz="1600" b="1" dirty="0"/>
              <a:t>Planning, Ops, ECIS</a:t>
            </a:r>
          </a:p>
          <a:p>
            <a:r>
              <a:rPr lang="en-US" sz="1600" dirty="0"/>
              <a:t>Hired a student programmer to help with the coding aspects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u="sng" dirty="0">
                <a:solidFill>
                  <a:srgbClr val="FF0000"/>
                </a:solidFill>
              </a:rPr>
              <a:t>2025</a:t>
            </a:r>
          </a:p>
          <a:p>
            <a:r>
              <a:rPr lang="en-US" sz="1600" dirty="0"/>
              <a:t>Began development of the scripts that will ‘scrape’ the data from online sources. </a:t>
            </a:r>
          </a:p>
          <a:p>
            <a:r>
              <a:rPr lang="en-US" sz="1600" dirty="0"/>
              <a:t>Data collection fields finalized and consulted with GOC Divisions</a:t>
            </a:r>
          </a:p>
          <a:p>
            <a:r>
              <a:rPr lang="en-US" sz="1600" dirty="0"/>
              <a:t>Expected completion – summer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551053-1445-C0CF-1B22-8811465C02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2279A-2738-4B48-BCFC-6C06AEB2575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9709B-CC1A-57B4-B804-3D0D0197760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32C25-55E0-626C-A486-C54E384E6065}"/>
              </a:ext>
            </a:extLst>
          </p:cNvPr>
          <p:cNvSpPr txBox="1"/>
          <p:nvPr/>
        </p:nvSpPr>
        <p:spPr>
          <a:xfrm>
            <a:off x="149693" y="1090649"/>
            <a:ext cx="949972" cy="408623"/>
          </a:xfrm>
          <a:prstGeom prst="roundRect">
            <a:avLst/>
          </a:prstGeom>
          <a:solidFill>
            <a:srgbClr val="303445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/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9C7D0-99C4-D298-A5EC-3478F1461569}"/>
              </a:ext>
            </a:extLst>
          </p:cNvPr>
          <p:cNvSpPr txBox="1"/>
          <p:nvPr/>
        </p:nvSpPr>
        <p:spPr>
          <a:xfrm>
            <a:off x="149692" y="2244199"/>
            <a:ext cx="949972" cy="408623"/>
          </a:xfrm>
          <a:prstGeom prst="roundRect">
            <a:avLst/>
          </a:prstGeom>
          <a:solidFill>
            <a:srgbClr val="303445"/>
          </a:solidFill>
          <a:ln>
            <a:solidFill>
              <a:srgbClr val="192452"/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/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001FD-564C-9297-8322-469E3290C9F2}"/>
              </a:ext>
            </a:extLst>
          </p:cNvPr>
          <p:cNvSpPr txBox="1"/>
          <p:nvPr/>
        </p:nvSpPr>
        <p:spPr>
          <a:xfrm>
            <a:off x="149691" y="4340284"/>
            <a:ext cx="949972" cy="408623"/>
          </a:xfrm>
          <a:prstGeom prst="roundRect">
            <a:avLst/>
          </a:prstGeom>
          <a:solidFill>
            <a:srgbClr val="8D0000"/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800" b="1"/>
              <a:t>2025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8A05DB0-E378-3188-19B2-198DFB7B4E44}"/>
              </a:ext>
            </a:extLst>
          </p:cNvPr>
          <p:cNvSpPr/>
          <p:nvPr/>
        </p:nvSpPr>
        <p:spPr bwMode="auto">
          <a:xfrm>
            <a:off x="148107" y="1400576"/>
            <a:ext cx="8358388" cy="766294"/>
          </a:xfrm>
          <a:prstGeom prst="roundRect">
            <a:avLst/>
          </a:prstGeom>
          <a:noFill/>
          <a:ln w="28575" cap="flat" cmpd="sng" algn="ctr">
            <a:solidFill>
              <a:srgbClr val="303445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Arial" charset="0"/>
              <a:buChar char="­"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773001"/>
      </p:ext>
    </p:extLst>
  </p:cSld>
  <p:clrMapOvr>
    <a:masterClrMapping/>
  </p:clrMapOvr>
  <p:transition spd="med"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A17A7-1A67-FF2D-BF92-60F6D846D660}"/>
              </a:ext>
            </a:extLst>
          </p:cNvPr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UNCLASSIFIED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678160"/>
      </p:ext>
    </p:extLst>
  </p:cSld>
  <p:clrMapOvr>
    <a:masterClrMapping/>
  </p:clrMapOvr>
  <p:transition spd="med" advClick="0">
    <p:fade/>
  </p:transition>
</p:sld>
</file>

<file path=ppt/theme/theme1.xml><?xml version="1.0" encoding="utf-8"?>
<a:theme xmlns:a="http://schemas.openxmlformats.org/drawingml/2006/main" name="PS_Deck_template-Teal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S_Deck_template-Teal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Arial" charset="0"/>
          <a:buChar char="­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Arial" charset="0"/>
          <a:buChar char="­"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S_Deck_template-Te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_Deck_template-Te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_Deck_template-Te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_Deck_template-Te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_Deck_template-Te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_Deck_template-Te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_Deck_template-Te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S_Deck_template-Teal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94B0F7D6B8F24F9F40EABB4F2236BF" ma:contentTypeVersion="14" ma:contentTypeDescription="Create a new document." ma:contentTypeScope="" ma:versionID="f8b7a9e19328ef5f67c6fc50e5eec801">
  <xsd:schema xmlns:xsd="http://www.w3.org/2001/XMLSchema" xmlns:xs="http://www.w3.org/2001/XMLSchema" xmlns:p="http://schemas.microsoft.com/office/2006/metadata/properties" xmlns:ns3="24d06e2a-7bf1-4a48-aa7a-46066b1175ba" xmlns:ns4="1742490b-cfd5-405e-bb08-03d4fffa0be2" targetNamespace="http://schemas.microsoft.com/office/2006/metadata/properties" ma:root="true" ma:fieldsID="19ea3b0e5e1edc651fc95c138a777373" ns3:_="" ns4:_="">
    <xsd:import namespace="24d06e2a-7bf1-4a48-aa7a-46066b1175ba"/>
    <xsd:import namespace="1742490b-cfd5-405e-bb08-03d4fffa0be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06e2a-7bf1-4a48-aa7a-46066b1175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2490b-cfd5-405e-bb08-03d4fffa0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42490b-cfd5-405e-bb08-03d4fffa0be2" xsi:nil="true"/>
  </documentManagement>
</p:properties>
</file>

<file path=customXml/itemProps1.xml><?xml version="1.0" encoding="utf-8"?>
<ds:datastoreItem xmlns:ds="http://schemas.openxmlformats.org/officeDocument/2006/customXml" ds:itemID="{DD4E2935-11BD-43A4-9BE3-23AEBD96AD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12E733-0EC7-4F04-BB9D-EC5C9393E2C1}">
  <ds:schemaRefs>
    <ds:schemaRef ds:uri="1742490b-cfd5-405e-bb08-03d4fffa0be2"/>
    <ds:schemaRef ds:uri="24d06e2a-7bf1-4a48-aa7a-46066b1175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76D14FA-65C4-4423-8B37-F88E4BDDBCD9}">
  <ds:schemaRefs>
    <ds:schemaRef ds:uri="http://www.w3.org/XML/1998/namespace"/>
    <ds:schemaRef ds:uri="24d06e2a-7bf1-4a48-aa7a-46066b1175ba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1742490b-cfd5-405e-bb08-03d4fffa0be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PS_Deck_template-Teal</Template>
  <TotalTime>1</TotalTime>
  <Words>484</Words>
  <Application>Microsoft Office PowerPoint</Application>
  <PresentationFormat>On-screen Show (4:3)</PresentationFormat>
  <Paragraphs>97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ＭＳ Ｐゴシック</vt:lpstr>
      <vt:lpstr>Arial</vt:lpstr>
      <vt:lpstr>Arial Black</vt:lpstr>
      <vt:lpstr>Calibri</vt:lpstr>
      <vt:lpstr>PS_Deck_template-Teal</vt:lpstr>
      <vt:lpstr>PowerPoint Presentation</vt:lpstr>
      <vt:lpstr>Evacuation Reporting requests</vt:lpstr>
      <vt:lpstr>NERD – National Evacuation Reporting Dataset</vt:lpstr>
      <vt:lpstr>Project Plan</vt:lpstr>
      <vt:lpstr>Outputs</vt:lpstr>
      <vt:lpstr>Timeline</vt:lpstr>
      <vt:lpstr>PowerPoint Presentation</vt:lpstr>
    </vt:vector>
  </TitlesOfParts>
  <Company>PS-SP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PS-SP</dc:creator>
  <cp:lastModifiedBy>Bouchard, Cameron</cp:lastModifiedBy>
  <cp:revision>2</cp:revision>
  <cp:lastPrinted>2020-07-23T12:03:56Z</cp:lastPrinted>
  <dcterms:created xsi:type="dcterms:W3CDTF">2009-08-05T19:04:36Z</dcterms:created>
  <dcterms:modified xsi:type="dcterms:W3CDTF">2025-04-04T21:16:58Z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dc9ef4b-740a-42cb-ab8b-01034c2f2fff_Enabled">
    <vt:lpwstr>true</vt:lpwstr>
  </property>
  <property fmtid="{D5CDD505-2E9C-101B-9397-08002B2CF9AE}" pid="3" name="MSIP_Label_1dc9ef4b-740a-42cb-ab8b-01034c2f2fff_SetDate">
    <vt:lpwstr>2024-06-28T14:12:27Z</vt:lpwstr>
  </property>
  <property fmtid="{D5CDD505-2E9C-101B-9397-08002B2CF9AE}" pid="4" name="MSIP_Label_1dc9ef4b-740a-42cb-ab8b-01034c2f2fff_Method">
    <vt:lpwstr>Privileged</vt:lpwstr>
  </property>
  <property fmtid="{D5CDD505-2E9C-101B-9397-08002B2CF9AE}" pid="5" name="MSIP_Label_1dc9ef4b-740a-42cb-ab8b-01034c2f2fff_Name">
    <vt:lpwstr>Standard Unclass-nonclass</vt:lpwstr>
  </property>
  <property fmtid="{D5CDD505-2E9C-101B-9397-08002B2CF9AE}" pid="6" name="MSIP_Label_1dc9ef4b-740a-42cb-ab8b-01034c2f2fff_SiteId">
    <vt:lpwstr>2d28dd40-a4f2-4317-a351-bc709c183c85</vt:lpwstr>
  </property>
  <property fmtid="{D5CDD505-2E9C-101B-9397-08002B2CF9AE}" pid="7" name="MSIP_Label_1dc9ef4b-740a-42cb-ab8b-01034c2f2fff_ActionId">
    <vt:lpwstr>5f0884cf-1998-42db-a4c9-707ac05147a9</vt:lpwstr>
  </property>
  <property fmtid="{D5CDD505-2E9C-101B-9397-08002B2CF9AE}" pid="8" name="MSIP_Label_1dc9ef4b-740a-42cb-ab8b-01034c2f2fff_ContentBits">
    <vt:lpwstr>3</vt:lpwstr>
  </property>
  <property fmtid="{D5CDD505-2E9C-101B-9397-08002B2CF9AE}" pid="9" name="ClassificationContentMarkingFooterLocations">
    <vt:lpwstr>PS_Deck_template-Teal:8</vt:lpwstr>
  </property>
  <property fmtid="{D5CDD505-2E9C-101B-9397-08002B2CF9AE}" pid="10" name="ClassificationContentMarkingFooterText">
    <vt:lpwstr>Unclassified | Non classifié</vt:lpwstr>
  </property>
  <property fmtid="{D5CDD505-2E9C-101B-9397-08002B2CF9AE}" pid="11" name="ClassificationContentMarkingHeaderLocations">
    <vt:lpwstr>PS_Deck_template-Teal:7</vt:lpwstr>
  </property>
  <property fmtid="{D5CDD505-2E9C-101B-9397-08002B2CF9AE}" pid="12" name="ClassificationContentMarkingHeaderText">
    <vt:lpwstr>Unclassified | Non classifié</vt:lpwstr>
  </property>
  <property fmtid="{D5CDD505-2E9C-101B-9397-08002B2CF9AE}" pid="13" name="ContentTypeId">
    <vt:lpwstr>0x010100E694B0F7D6B8F24F9F40EABB4F2236BF</vt:lpwstr>
  </property>
</Properties>
</file>