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555" r:id="rId6"/>
    <p:sldId id="257" r:id="rId7"/>
    <p:sldId id="551" r:id="rId8"/>
    <p:sldId id="559" r:id="rId9"/>
    <p:sldId id="259" r:id="rId10"/>
    <p:sldId id="262" r:id="rId11"/>
    <p:sldId id="261" r:id="rId12"/>
    <p:sldId id="546" r:id="rId13"/>
    <p:sldId id="558" r:id="rId14"/>
    <p:sldId id="556" r:id="rId15"/>
    <p:sldId id="267" r:id="rId16"/>
    <p:sldId id="547" r:id="rId17"/>
    <p:sldId id="549" r:id="rId18"/>
    <p:sldId id="550" r:id="rId19"/>
  </p:sldIdLst>
  <p:sldSz cx="18288000" cy="10287000"/>
  <p:notesSz cx="6858000" cy="9144000"/>
  <p:embeddedFontLst>
    <p:embeddedFont>
      <p:font typeface="DM Sans" pitchFamily="2"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pen Sans Light" panose="020B0306030504020204" pitchFamily="34" charset="0"/>
      <p:regular r:id="rId29"/>
      <p:italic r:id="rId30"/>
    </p:embeddedFont>
    <p:embeddedFont>
      <p:font typeface="Raleway" pitchFamily="2" charset="0"/>
      <p:regular r:id="rId31"/>
      <p:bold r:id="rId32"/>
      <p:italic r:id="rId33"/>
      <p:boldItalic r:id="rId34"/>
    </p:embeddedFont>
    <p:embeddedFont>
      <p:font typeface="Raleway Bold" charset="0"/>
      <p:regular r:id="rId35"/>
    </p:embeddedFont>
    <p:embeddedFont>
      <p:font typeface="Raleway Semi-Bold" panose="020B0604020202020204" charset="0"/>
      <p:regular r:id="rId36"/>
    </p:embeddedFont>
    <p:embeddedFont>
      <p:font typeface="TT Lakes Neue" panose="020B0604020202020204" charset="0"/>
      <p:regular r:id="rId37"/>
    </p:embeddedFont>
    <p:embeddedFont>
      <p:font typeface="TT Lakes Neue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EFB"/>
    <a:srgbClr val="FFFFFF"/>
    <a:srgbClr val="172645"/>
    <a:srgbClr val="2A4862"/>
    <a:srgbClr val="84E3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83780" autoAdjust="0"/>
  </p:normalViewPr>
  <p:slideViewPr>
    <p:cSldViewPr>
      <p:cViewPr varScale="1">
        <p:scale>
          <a:sx n="54" d="100"/>
          <a:sy n="54" d="100"/>
        </p:scale>
        <p:origin x="639"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C135B-33A7-4A7A-81D1-377BAA89D5CD}"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226C4-2896-4FD6-9415-DB9C568FBE0A}" type="slidenum">
              <a:rPr lang="en-US" smtClean="0"/>
              <a:t>‹#›</a:t>
            </a:fld>
            <a:endParaRPr lang="en-US"/>
          </a:p>
        </p:txBody>
      </p:sp>
    </p:spTree>
    <p:extLst>
      <p:ext uri="{BB962C8B-B14F-4D97-AF65-F5344CB8AC3E}">
        <p14:creationId xmlns:p14="http://schemas.microsoft.com/office/powerpoint/2010/main" val="65382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B226C4-2896-4FD6-9415-DB9C568FBE0A}" type="slidenum">
              <a:rPr lang="en-US" smtClean="0"/>
              <a:t>1</a:t>
            </a:fld>
            <a:endParaRPr lang="en-US"/>
          </a:p>
        </p:txBody>
      </p:sp>
    </p:spTree>
    <p:extLst>
      <p:ext uri="{BB962C8B-B14F-4D97-AF65-F5344CB8AC3E}">
        <p14:creationId xmlns:p14="http://schemas.microsoft.com/office/powerpoint/2010/main" val="2332228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DFEEC-369F-5F6F-CAC1-DDB3B29CD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E3E32-E781-CC61-FB3E-576459840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9E9BC-42C7-6DE6-74AA-E8E9F31016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E0CAFD-3C10-2E5F-4123-7A919ECA2240}"/>
              </a:ext>
            </a:extLst>
          </p:cNvPr>
          <p:cNvSpPr>
            <a:spLocks noGrp="1"/>
          </p:cNvSpPr>
          <p:nvPr>
            <p:ph type="sldNum" sz="quarter" idx="5"/>
          </p:nvPr>
        </p:nvSpPr>
        <p:spPr/>
        <p:txBody>
          <a:bodyPr/>
          <a:lstStyle/>
          <a:p>
            <a:fld id="{F2B226C4-2896-4FD6-9415-DB9C568FBE0A}" type="slidenum">
              <a:rPr lang="en-US" smtClean="0"/>
              <a:t>13</a:t>
            </a:fld>
            <a:endParaRPr lang="en-US"/>
          </a:p>
        </p:txBody>
      </p:sp>
    </p:spTree>
    <p:extLst>
      <p:ext uri="{BB962C8B-B14F-4D97-AF65-F5344CB8AC3E}">
        <p14:creationId xmlns:p14="http://schemas.microsoft.com/office/powerpoint/2010/main" val="397323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C92C6-A845-CF9C-93CD-3E103F80D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F9F9E-22B9-D69D-B9D5-494915218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58F81-A58F-2510-DEC4-E8C32DB7F3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638A31-2BB2-CFE3-8739-1C00EAF958BA}"/>
              </a:ext>
            </a:extLst>
          </p:cNvPr>
          <p:cNvSpPr>
            <a:spLocks noGrp="1"/>
          </p:cNvSpPr>
          <p:nvPr>
            <p:ph type="sldNum" sz="quarter" idx="5"/>
          </p:nvPr>
        </p:nvSpPr>
        <p:spPr/>
        <p:txBody>
          <a:bodyPr/>
          <a:lstStyle/>
          <a:p>
            <a:fld id="{F2B226C4-2896-4FD6-9415-DB9C568FBE0A}" type="slidenum">
              <a:rPr lang="en-US" smtClean="0"/>
              <a:t>14</a:t>
            </a:fld>
            <a:endParaRPr lang="en-US"/>
          </a:p>
        </p:txBody>
      </p:sp>
    </p:spTree>
    <p:extLst>
      <p:ext uri="{BB962C8B-B14F-4D97-AF65-F5344CB8AC3E}">
        <p14:creationId xmlns:p14="http://schemas.microsoft.com/office/powerpoint/2010/main" val="159532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F4A29-10FD-76B2-57F0-6736947C0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2DEB0-1D1F-D8E7-10A5-D07F286167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FBF21-25FD-446F-B8C5-0715235FA4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2F122-A70C-4EE5-041B-E6A9AADE4A98}"/>
              </a:ext>
            </a:extLst>
          </p:cNvPr>
          <p:cNvSpPr>
            <a:spLocks noGrp="1"/>
          </p:cNvSpPr>
          <p:nvPr>
            <p:ph type="sldNum" sz="quarter" idx="5"/>
          </p:nvPr>
        </p:nvSpPr>
        <p:spPr/>
        <p:txBody>
          <a:bodyPr/>
          <a:lstStyle/>
          <a:p>
            <a:fld id="{F2B226C4-2896-4FD6-9415-DB9C568FBE0A}" type="slidenum">
              <a:rPr lang="en-US" smtClean="0"/>
              <a:t>15</a:t>
            </a:fld>
            <a:endParaRPr lang="en-US"/>
          </a:p>
        </p:txBody>
      </p:sp>
    </p:spTree>
    <p:extLst>
      <p:ext uri="{BB962C8B-B14F-4D97-AF65-F5344CB8AC3E}">
        <p14:creationId xmlns:p14="http://schemas.microsoft.com/office/powerpoint/2010/main" val="341894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226C4-2896-4FD6-9415-DB9C568FBE0A}" type="slidenum">
              <a:rPr lang="en-US" smtClean="0"/>
              <a:t>2</a:t>
            </a:fld>
            <a:endParaRPr lang="en-US"/>
          </a:p>
        </p:txBody>
      </p:sp>
    </p:spTree>
    <p:extLst>
      <p:ext uri="{BB962C8B-B14F-4D97-AF65-F5344CB8AC3E}">
        <p14:creationId xmlns:p14="http://schemas.microsoft.com/office/powerpoint/2010/main" val="146643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226C4-2896-4FD6-9415-DB9C568FBE0A}" type="slidenum">
              <a:rPr lang="en-US" smtClean="0"/>
              <a:t>3</a:t>
            </a:fld>
            <a:endParaRPr lang="en-US"/>
          </a:p>
        </p:txBody>
      </p:sp>
    </p:spTree>
    <p:extLst>
      <p:ext uri="{BB962C8B-B14F-4D97-AF65-F5344CB8AC3E}">
        <p14:creationId xmlns:p14="http://schemas.microsoft.com/office/powerpoint/2010/main" val="277711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226C4-2896-4FD6-9415-DB9C568FBE0A}" type="slidenum">
              <a:rPr lang="en-US" smtClean="0"/>
              <a:t>4</a:t>
            </a:fld>
            <a:endParaRPr lang="en-US"/>
          </a:p>
        </p:txBody>
      </p:sp>
    </p:spTree>
    <p:extLst>
      <p:ext uri="{BB962C8B-B14F-4D97-AF65-F5344CB8AC3E}">
        <p14:creationId xmlns:p14="http://schemas.microsoft.com/office/powerpoint/2010/main" val="239622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1B30E-9C24-C2E6-59BC-3CEBD5506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B9236-32F6-8507-67EB-A86BE4709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C7FD6-D316-BDF4-95F0-5F60F7E42E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E40F8E-17EF-DF4D-B1B2-D303BD7FD3C8}"/>
              </a:ext>
            </a:extLst>
          </p:cNvPr>
          <p:cNvSpPr>
            <a:spLocks noGrp="1"/>
          </p:cNvSpPr>
          <p:nvPr>
            <p:ph type="sldNum" sz="quarter" idx="5"/>
          </p:nvPr>
        </p:nvSpPr>
        <p:spPr/>
        <p:txBody>
          <a:bodyPr/>
          <a:lstStyle/>
          <a:p>
            <a:fld id="{F2B226C4-2896-4FD6-9415-DB9C568FBE0A}" type="slidenum">
              <a:rPr lang="en-US" smtClean="0"/>
              <a:t>5</a:t>
            </a:fld>
            <a:endParaRPr lang="en-US"/>
          </a:p>
        </p:txBody>
      </p:sp>
    </p:spTree>
    <p:extLst>
      <p:ext uri="{BB962C8B-B14F-4D97-AF65-F5344CB8AC3E}">
        <p14:creationId xmlns:p14="http://schemas.microsoft.com/office/powerpoint/2010/main" val="402659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226C4-2896-4FD6-9415-DB9C568FBE0A}" type="slidenum">
              <a:rPr lang="en-US" smtClean="0"/>
              <a:t>6</a:t>
            </a:fld>
            <a:endParaRPr lang="en-US"/>
          </a:p>
        </p:txBody>
      </p:sp>
    </p:spTree>
    <p:extLst>
      <p:ext uri="{BB962C8B-B14F-4D97-AF65-F5344CB8AC3E}">
        <p14:creationId xmlns:p14="http://schemas.microsoft.com/office/powerpoint/2010/main" val="153755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226C4-2896-4FD6-9415-DB9C568FBE0A}" type="slidenum">
              <a:rPr lang="en-US" smtClean="0"/>
              <a:t>8</a:t>
            </a:fld>
            <a:endParaRPr lang="en-US"/>
          </a:p>
        </p:txBody>
      </p:sp>
    </p:spTree>
    <p:extLst>
      <p:ext uri="{BB962C8B-B14F-4D97-AF65-F5344CB8AC3E}">
        <p14:creationId xmlns:p14="http://schemas.microsoft.com/office/powerpoint/2010/main" val="149948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226C4-2896-4FD6-9415-DB9C568FBE0A}" type="slidenum">
              <a:rPr lang="en-US" smtClean="0"/>
              <a:t>9</a:t>
            </a:fld>
            <a:endParaRPr lang="en-US"/>
          </a:p>
        </p:txBody>
      </p:sp>
    </p:spTree>
    <p:extLst>
      <p:ext uri="{BB962C8B-B14F-4D97-AF65-F5344CB8AC3E}">
        <p14:creationId xmlns:p14="http://schemas.microsoft.com/office/powerpoint/2010/main" val="324755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226C4-2896-4FD6-9415-DB9C568FBE0A}" type="slidenum">
              <a:rPr lang="en-US" smtClean="0"/>
              <a:t>10</a:t>
            </a:fld>
            <a:endParaRPr lang="en-US"/>
          </a:p>
        </p:txBody>
      </p:sp>
    </p:spTree>
    <p:extLst>
      <p:ext uri="{BB962C8B-B14F-4D97-AF65-F5344CB8AC3E}">
        <p14:creationId xmlns:p14="http://schemas.microsoft.com/office/powerpoint/2010/main" val="8279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9" name="TextBox 8">
            <a:extLst>
              <a:ext uri="{FF2B5EF4-FFF2-40B4-BE49-F238E27FC236}">
                <a16:creationId xmlns:a16="http://schemas.microsoft.com/office/drawing/2014/main" id="{8DA0CD07-AAAB-4059-B67B-8A70C0E50585}"/>
              </a:ext>
            </a:extLst>
          </p:cNvPr>
          <p:cNvSpPr txBox="1"/>
          <p:nvPr userDrawn="1">
            <p:extLst>
              <p:ext uri="{1162E1C5-73C7-4A58-AE30-91384D911F3F}">
                <p184:classification xmlns:p184="http://schemas.microsoft.com/office/powerpoint/2018/4/main" val="hdr"/>
              </p:ext>
            </p:extLst>
          </p:nvPr>
        </p:nvSpPr>
        <p:spPr>
          <a:xfrm>
            <a:off x="16849725" y="63500"/>
            <a:ext cx="1403350" cy="152400"/>
          </a:xfrm>
          <a:prstGeom prst="rect">
            <a:avLst/>
          </a:prstGeom>
        </p:spPr>
        <p:txBody>
          <a:bodyPr horzOverflow="overflow" lIns="0" tIns="0" rIns="0" bIns="0">
            <a:spAutoFit/>
          </a:bodyPr>
          <a:lstStyle/>
          <a:p>
            <a:pPr algn="l"/>
            <a:r>
              <a:rPr lang="en-US" sz="1000">
                <a:solidFill>
                  <a:srgbClr val="008000">
                    <a:alpha val="50000"/>
                  </a:srgbClr>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
        <p:nvSpPr>
          <p:cNvPr id="10" name="TextBox 9">
            <a:extLst>
              <a:ext uri="{FF2B5EF4-FFF2-40B4-BE49-F238E27FC236}">
                <a16:creationId xmlns:a16="http://schemas.microsoft.com/office/drawing/2014/main" id="{753033C3-02FD-D7A7-4CCD-8E7E1BDE609A}"/>
              </a:ext>
            </a:extLst>
          </p:cNvPr>
          <p:cNvSpPr txBox="1"/>
          <p:nvPr userDrawn="1">
            <p:extLst>
              <p:ext uri="{1162E1C5-73C7-4A58-AE30-91384D911F3F}">
                <p184:classification xmlns:p184="http://schemas.microsoft.com/office/powerpoint/2018/4/main" val="ftr"/>
              </p:ext>
            </p:extLst>
          </p:nvPr>
        </p:nvSpPr>
        <p:spPr>
          <a:xfrm>
            <a:off x="16849725" y="10071100"/>
            <a:ext cx="1403350" cy="152400"/>
          </a:xfrm>
          <a:prstGeom prst="rect">
            <a:avLst/>
          </a:prstGeom>
        </p:spPr>
        <p:txBody>
          <a:bodyPr horzOverflow="overflow" lIns="0" tIns="0" rIns="0" bIns="0">
            <a:spAutoFit/>
          </a:bodyPr>
          <a:lstStyle/>
          <a:p>
            <a:pPr algn="l"/>
            <a:r>
              <a:rPr lang="en-US" sz="1000">
                <a:solidFill>
                  <a:srgbClr val="008000">
                    <a:alpha val="50000"/>
                  </a:srgbClr>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8.png"/><Relationship Id="rId5" Type="http://schemas.openxmlformats.org/officeDocument/2006/relationships/image" Target="../media/image9.sv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22.jpg"/><Relationship Id="rId4" Type="http://schemas.openxmlformats.org/officeDocument/2006/relationships/image" Target="../media/image7.sv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028700" y="2471022"/>
            <a:ext cx="5126886" cy="5033670"/>
          </a:xfrm>
          <a:custGeom>
            <a:avLst/>
            <a:gdLst/>
            <a:ahLst/>
            <a:cxnLst/>
            <a:rect l="l" t="t" r="r" b="b"/>
            <a:pathLst>
              <a:path w="5126886" h="5033670">
                <a:moveTo>
                  <a:pt x="0" y="0"/>
                </a:moveTo>
                <a:lnTo>
                  <a:pt x="5126886" y="0"/>
                </a:lnTo>
                <a:lnTo>
                  <a:pt x="5126886" y="5033670"/>
                </a:lnTo>
                <a:lnTo>
                  <a:pt x="0" y="5033670"/>
                </a:lnTo>
                <a:lnTo>
                  <a:pt x="0" y="0"/>
                </a:lnTo>
                <a:close/>
              </a:path>
            </a:pathLst>
          </a:custGeom>
          <a:blipFill>
            <a:blip r:embed="rId3">
              <a:alphaModFix amt="31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34048" y="8587321"/>
            <a:ext cx="9843076" cy="1244822"/>
          </a:xfrm>
          <a:custGeom>
            <a:avLst/>
            <a:gdLst/>
            <a:ahLst/>
            <a:cxnLst/>
            <a:rect l="l" t="t" r="r" b="b"/>
            <a:pathLst>
              <a:path w="4416262" h="698572">
                <a:moveTo>
                  <a:pt x="0" y="0"/>
                </a:moveTo>
                <a:lnTo>
                  <a:pt x="4416262" y="0"/>
                </a:lnTo>
                <a:lnTo>
                  <a:pt x="4416262" y="698573"/>
                </a:lnTo>
                <a:lnTo>
                  <a:pt x="0" y="698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5638800" y="4133019"/>
            <a:ext cx="12496800" cy="2058256"/>
          </a:xfrm>
          <a:prstGeom prst="rect">
            <a:avLst/>
          </a:prstGeom>
        </p:spPr>
        <p:txBody>
          <a:bodyPr wrap="square" lIns="0" tIns="0" rIns="0" bIns="0" rtlCol="0" anchor="t">
            <a:spAutoFit/>
          </a:bodyPr>
          <a:lstStyle/>
          <a:p>
            <a:pPr algn="l">
              <a:lnSpc>
                <a:spcPts val="16162"/>
              </a:lnSpc>
              <a:spcBef>
                <a:spcPct val="0"/>
              </a:spcBef>
            </a:pPr>
            <a:r>
              <a:rPr lang="en-US" sz="13000" b="1" dirty="0">
                <a:solidFill>
                  <a:srgbClr val="FFFFFF"/>
                </a:solidFill>
                <a:latin typeface="TT Lakes Neue Bold"/>
                <a:ea typeface="TT Lakes Neue Bold"/>
                <a:cs typeface="TT Lakes Neue Bold"/>
                <a:sym typeface="TT Lakes Neue Bold"/>
              </a:rPr>
              <a:t> OSINT TEAM</a:t>
            </a:r>
          </a:p>
        </p:txBody>
      </p:sp>
      <p:sp>
        <p:nvSpPr>
          <p:cNvPr id="6" name="TextBox 6"/>
          <p:cNvSpPr txBox="1"/>
          <p:nvPr/>
        </p:nvSpPr>
        <p:spPr>
          <a:xfrm>
            <a:off x="3886200" y="4086764"/>
            <a:ext cx="1752600" cy="1769715"/>
          </a:xfrm>
          <a:prstGeom prst="rect">
            <a:avLst/>
          </a:prstGeom>
        </p:spPr>
        <p:txBody>
          <a:bodyPr wrap="square" lIns="0" tIns="0" rIns="0" bIns="0" rtlCol="0" anchor="t">
            <a:spAutoFit/>
          </a:bodyPr>
          <a:lstStyle/>
          <a:p>
            <a:pPr algn="l">
              <a:lnSpc>
                <a:spcPts val="16162"/>
              </a:lnSpc>
              <a:spcBef>
                <a:spcPct val="0"/>
              </a:spcBef>
            </a:pPr>
            <a:r>
              <a:rPr lang="en-US" sz="5500" b="1" dirty="0">
                <a:solidFill>
                  <a:srgbClr val="84E3F8"/>
                </a:solidFill>
                <a:latin typeface="TT Lakes Neue Bold"/>
                <a:ea typeface="TT Lakes Neue Bold"/>
                <a:cs typeface="TT Lakes Neue Bold"/>
                <a:sym typeface="TT Lakes Neue Bold"/>
              </a:rPr>
              <a:t>GOC </a:t>
            </a:r>
          </a:p>
        </p:txBody>
      </p:sp>
      <p:sp>
        <p:nvSpPr>
          <p:cNvPr id="8" name="TextBox 8"/>
          <p:cNvSpPr txBox="1"/>
          <p:nvPr/>
        </p:nvSpPr>
        <p:spPr>
          <a:xfrm>
            <a:off x="1428750" y="8721669"/>
            <a:ext cx="8420100" cy="1071447"/>
          </a:xfrm>
          <a:prstGeom prst="rect">
            <a:avLst/>
          </a:prstGeom>
        </p:spPr>
        <p:txBody>
          <a:bodyPr wrap="square" lIns="0" tIns="0" rIns="0" bIns="0" rtlCol="0" anchor="t">
            <a:spAutoFit/>
          </a:bodyPr>
          <a:lstStyle/>
          <a:p>
            <a:pPr algn="l">
              <a:lnSpc>
                <a:spcPts val="2067"/>
              </a:lnSpc>
              <a:spcBef>
                <a:spcPct val="0"/>
              </a:spcBef>
            </a:pPr>
            <a:r>
              <a:rPr lang="en-US" sz="1600" dirty="0">
                <a:solidFill>
                  <a:srgbClr val="FFFFFF"/>
                </a:solidFill>
                <a:latin typeface="TT Lakes Neue"/>
                <a:ea typeface="TT Lakes Neue"/>
                <a:cs typeface="TT Lakes Neue"/>
                <a:sym typeface="TT Lakes Neue"/>
              </a:rPr>
              <a:t>Provide an overview of the OSINT Team’s strategic purpose, core functions, and operating model. Demonstrating how it delivers value through situational awareness, timely insights, and supports informed decision-making in a complex information environment.</a:t>
            </a:r>
          </a:p>
        </p:txBody>
      </p:sp>
      <p:sp>
        <p:nvSpPr>
          <p:cNvPr id="9" name="TextBox 9"/>
          <p:cNvSpPr txBox="1"/>
          <p:nvPr/>
        </p:nvSpPr>
        <p:spPr>
          <a:xfrm>
            <a:off x="6155586" y="5856479"/>
            <a:ext cx="8754036" cy="1038746"/>
          </a:xfrm>
          <a:prstGeom prst="rect">
            <a:avLst/>
          </a:prstGeom>
        </p:spPr>
        <p:txBody>
          <a:bodyPr lIns="0" tIns="0" rIns="0" bIns="0" rtlCol="0" anchor="t">
            <a:spAutoFit/>
          </a:bodyPr>
          <a:lstStyle/>
          <a:p>
            <a:pPr algn="l">
              <a:lnSpc>
                <a:spcPts val="2703"/>
              </a:lnSpc>
              <a:spcBef>
                <a:spcPct val="0"/>
              </a:spcBef>
            </a:pPr>
            <a:r>
              <a:rPr lang="en-US" sz="2550" b="1" dirty="0">
                <a:solidFill>
                  <a:srgbClr val="FFFFFF"/>
                </a:solidFill>
                <a:latin typeface="Raleway"/>
                <a:ea typeface="Raleway"/>
                <a:cs typeface="Raleway"/>
                <a:sym typeface="Raleway"/>
              </a:rPr>
              <a:t>OPEN-SOURCE INTELLIGENCE TEAM</a:t>
            </a:r>
          </a:p>
          <a:p>
            <a:pPr algn="l">
              <a:lnSpc>
                <a:spcPts val="2703"/>
              </a:lnSpc>
              <a:spcBef>
                <a:spcPct val="0"/>
              </a:spcBef>
            </a:pPr>
            <a:r>
              <a:rPr lang="en-US" sz="1900" dirty="0">
                <a:solidFill>
                  <a:srgbClr val="FFFFFF"/>
                </a:solidFill>
                <a:latin typeface="Raleway"/>
                <a:ea typeface="Raleway"/>
                <a:cs typeface="Raleway"/>
                <a:sym typeface="Raleway"/>
              </a:rPr>
              <a:t>PUBLIC SAFETY CANADA </a:t>
            </a:r>
          </a:p>
          <a:p>
            <a:pPr algn="l">
              <a:lnSpc>
                <a:spcPts val="2703"/>
              </a:lnSpc>
              <a:spcBef>
                <a:spcPct val="0"/>
              </a:spcBef>
            </a:pPr>
            <a:r>
              <a:rPr lang="en-US" sz="1900" dirty="0">
                <a:solidFill>
                  <a:srgbClr val="FFFFFF"/>
                </a:solidFill>
                <a:latin typeface="Raleway"/>
                <a:ea typeface="Raleway"/>
                <a:cs typeface="Raleway"/>
                <a:sym typeface="Raleway"/>
              </a:rPr>
              <a:t>GOVERNMENT OPERATIONS CENTRE </a:t>
            </a:r>
          </a:p>
        </p:txBody>
      </p:sp>
      <p:pic>
        <p:nvPicPr>
          <p:cNvPr id="18" name="Picture 17" descr="A black background with a black square&#10;&#10;AI-generated content may be incorrect.">
            <a:extLst>
              <a:ext uri="{FF2B5EF4-FFF2-40B4-BE49-F238E27FC236}">
                <a16:creationId xmlns:a16="http://schemas.microsoft.com/office/drawing/2014/main" id="{38C562B4-2A83-A64B-0CE9-2FF6FB0A5B06}"/>
              </a:ext>
            </a:extLst>
          </p:cNvPr>
          <p:cNvPicPr>
            <a:picLocks noChangeAspect="1"/>
          </p:cNvPicPr>
          <p:nvPr/>
        </p:nvPicPr>
        <p:blipFill>
          <a:blip r:embed="rId7" cstate="print">
            <a:lum bright="70000" contrast="-70000"/>
            <a:alphaModFix amt="33000"/>
            <a:extLst>
              <a:ext uri="{28A0092B-C50C-407E-A947-70E740481C1C}">
                <a14:useLocalDpi xmlns:a14="http://schemas.microsoft.com/office/drawing/2010/main" val="0"/>
              </a:ext>
            </a:extLst>
          </a:blip>
          <a:stretch>
            <a:fillRect/>
          </a:stretch>
        </p:blipFill>
        <p:spPr>
          <a:xfrm>
            <a:off x="13284622" y="458632"/>
            <a:ext cx="4309873" cy="79548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a:extLst>
            <a:ext uri="{FF2B5EF4-FFF2-40B4-BE49-F238E27FC236}">
              <a16:creationId xmlns:a16="http://schemas.microsoft.com/office/drawing/2014/main" id="{8B2FF9F1-8120-56A2-82FB-AC1FA25D4E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73A992-6986-1221-880A-245D87563E33}"/>
              </a:ext>
            </a:extLst>
          </p:cNvPr>
          <p:cNvSpPr/>
          <p:nvPr/>
        </p:nvSpPr>
        <p:spPr>
          <a:xfrm rot="-5400000">
            <a:off x="4984803" y="-1314334"/>
            <a:ext cx="8318394" cy="13299759"/>
          </a:xfrm>
          <a:custGeom>
            <a:avLst/>
            <a:gdLst/>
            <a:ahLst/>
            <a:cxnLst/>
            <a:rect l="l" t="t" r="r" b="b"/>
            <a:pathLst>
              <a:path w="8318394" h="13299759">
                <a:moveTo>
                  <a:pt x="0" y="0"/>
                </a:moveTo>
                <a:lnTo>
                  <a:pt x="8318394" y="0"/>
                </a:lnTo>
                <a:lnTo>
                  <a:pt x="8318394" y="13299759"/>
                </a:lnTo>
                <a:lnTo>
                  <a:pt x="0" y="132997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02C13659-4DAE-E3A0-B52A-3686F2F7E6B2}"/>
              </a:ext>
            </a:extLst>
          </p:cNvPr>
          <p:cNvSpPr txBox="1"/>
          <p:nvPr/>
        </p:nvSpPr>
        <p:spPr>
          <a:xfrm>
            <a:off x="4745344" y="2615123"/>
            <a:ext cx="8797311" cy="4862741"/>
          </a:xfrm>
          <a:prstGeom prst="rect">
            <a:avLst/>
          </a:prstGeom>
        </p:spPr>
        <p:txBody>
          <a:bodyPr wrap="square" lIns="0" tIns="0" rIns="0" bIns="0" rtlCol="0" anchor="t">
            <a:spAutoFit/>
          </a:bodyPr>
          <a:lstStyle/>
          <a:p>
            <a:pPr algn="ctr">
              <a:lnSpc>
                <a:spcPts val="12523"/>
              </a:lnSpc>
              <a:spcBef>
                <a:spcPct val="0"/>
              </a:spcBef>
            </a:pPr>
            <a:r>
              <a:rPr lang="en-US" sz="11814" b="1" dirty="0">
                <a:solidFill>
                  <a:srgbClr val="FFFFFF"/>
                </a:solidFill>
                <a:latin typeface="TT Lakes Neue Bold"/>
                <a:ea typeface="TT Lakes Neue Bold"/>
                <a:cs typeface="TT Lakes Neue Bold"/>
                <a:sym typeface="TT Lakes Neue Bold"/>
              </a:rPr>
              <a:t>OPEN PROJECT TOOL</a:t>
            </a:r>
          </a:p>
        </p:txBody>
      </p:sp>
      <p:sp>
        <p:nvSpPr>
          <p:cNvPr id="11" name="Freeform 11">
            <a:extLst>
              <a:ext uri="{FF2B5EF4-FFF2-40B4-BE49-F238E27FC236}">
                <a16:creationId xmlns:a16="http://schemas.microsoft.com/office/drawing/2014/main" id="{20356A8D-54D8-1D51-1790-CE622FCB97F0}"/>
              </a:ext>
            </a:extLst>
          </p:cNvPr>
          <p:cNvSpPr/>
          <p:nvPr/>
        </p:nvSpPr>
        <p:spPr>
          <a:xfrm>
            <a:off x="2494121" y="857710"/>
            <a:ext cx="1789958" cy="1757413"/>
          </a:xfrm>
          <a:custGeom>
            <a:avLst/>
            <a:gdLst/>
            <a:ahLst/>
            <a:cxnLst/>
            <a:rect l="l" t="t" r="r" b="b"/>
            <a:pathLst>
              <a:path w="1789958" h="1757413">
                <a:moveTo>
                  <a:pt x="0" y="0"/>
                </a:moveTo>
                <a:lnTo>
                  <a:pt x="1789958" y="0"/>
                </a:lnTo>
                <a:lnTo>
                  <a:pt x="1789958" y="1757413"/>
                </a:lnTo>
                <a:lnTo>
                  <a:pt x="0" y="1757413"/>
                </a:lnTo>
                <a:lnTo>
                  <a:pt x="0" y="0"/>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422432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a:extLst>
            <a:ext uri="{FF2B5EF4-FFF2-40B4-BE49-F238E27FC236}">
              <a16:creationId xmlns:a16="http://schemas.microsoft.com/office/drawing/2014/main" id="{E0A3CDA1-A436-7070-DFC0-09DA08A5A7A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B8A8E5-3611-5D17-1B2C-3B5A6EC7EC63}"/>
              </a:ext>
            </a:extLst>
          </p:cNvPr>
          <p:cNvSpPr/>
          <p:nvPr/>
        </p:nvSpPr>
        <p:spPr>
          <a:xfrm>
            <a:off x="1711939" y="1306549"/>
            <a:ext cx="742265" cy="742265"/>
          </a:xfrm>
          <a:custGeom>
            <a:avLst/>
            <a:gdLst/>
            <a:ahLst/>
            <a:cxnLst/>
            <a:rect l="l" t="t" r="r" b="b"/>
            <a:pathLst>
              <a:path w="742265" h="742265">
                <a:moveTo>
                  <a:pt x="0" y="0"/>
                </a:moveTo>
                <a:lnTo>
                  <a:pt x="742264" y="0"/>
                </a:lnTo>
                <a:lnTo>
                  <a:pt x="742264" y="742265"/>
                </a:lnTo>
                <a:lnTo>
                  <a:pt x="0" y="7422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5EEEE02B-909F-53DF-44AC-D5F2F49EEF76}"/>
              </a:ext>
            </a:extLst>
          </p:cNvPr>
          <p:cNvGrpSpPr/>
          <p:nvPr/>
        </p:nvGrpSpPr>
        <p:grpSpPr>
          <a:xfrm>
            <a:off x="8726356" y="-1898039"/>
            <a:ext cx="9981859" cy="13795182"/>
            <a:chOff x="0" y="0"/>
            <a:chExt cx="2628967" cy="3633299"/>
          </a:xfrm>
        </p:grpSpPr>
        <p:sp>
          <p:nvSpPr>
            <p:cNvPr id="4" name="Freeform 4">
              <a:extLst>
                <a:ext uri="{FF2B5EF4-FFF2-40B4-BE49-F238E27FC236}">
                  <a16:creationId xmlns:a16="http://schemas.microsoft.com/office/drawing/2014/main" id="{8EC51769-BDE5-CCA8-630E-79A8701D2363}"/>
                </a:ext>
              </a:extLst>
            </p:cNvPr>
            <p:cNvSpPr/>
            <p:nvPr/>
          </p:nvSpPr>
          <p:spPr>
            <a:xfrm>
              <a:off x="0" y="0"/>
              <a:ext cx="2628967" cy="3633299"/>
            </a:xfrm>
            <a:custGeom>
              <a:avLst/>
              <a:gdLst/>
              <a:ahLst/>
              <a:cxnLst/>
              <a:rect l="l" t="t" r="r" b="b"/>
              <a:pathLst>
                <a:path w="2628967" h="3633299">
                  <a:moveTo>
                    <a:pt x="0" y="0"/>
                  </a:moveTo>
                  <a:lnTo>
                    <a:pt x="2628967" y="0"/>
                  </a:lnTo>
                  <a:lnTo>
                    <a:pt x="2628967" y="3633299"/>
                  </a:lnTo>
                  <a:lnTo>
                    <a:pt x="0" y="3633299"/>
                  </a:lnTo>
                  <a:close/>
                </a:path>
              </a:pathLst>
            </a:custGeom>
            <a:gradFill rotWithShape="1">
              <a:gsLst>
                <a:gs pos="0">
                  <a:srgbClr val="131F40">
                    <a:alpha val="75000"/>
                  </a:srgbClr>
                </a:gs>
                <a:gs pos="100000">
                  <a:srgbClr val="3D6D81">
                    <a:alpha val="75000"/>
                  </a:srgbClr>
                </a:gs>
              </a:gsLst>
              <a:lin ang="0"/>
            </a:gradFill>
          </p:spPr>
          <p:txBody>
            <a:bodyPr/>
            <a:lstStyle/>
            <a:p>
              <a:endParaRPr lang="en-US"/>
            </a:p>
          </p:txBody>
        </p:sp>
        <p:sp>
          <p:nvSpPr>
            <p:cNvPr id="5" name="TextBox 5">
              <a:extLst>
                <a:ext uri="{FF2B5EF4-FFF2-40B4-BE49-F238E27FC236}">
                  <a16:creationId xmlns:a16="http://schemas.microsoft.com/office/drawing/2014/main" id="{E82AE6AB-71C6-2AE8-8076-38F2358C9D42}"/>
                </a:ext>
              </a:extLst>
            </p:cNvPr>
            <p:cNvSpPr txBox="1"/>
            <p:nvPr/>
          </p:nvSpPr>
          <p:spPr>
            <a:xfrm>
              <a:off x="0" y="28575"/>
              <a:ext cx="2628967" cy="3604724"/>
            </a:xfrm>
            <a:prstGeom prst="rect">
              <a:avLst/>
            </a:prstGeom>
          </p:spPr>
          <p:txBody>
            <a:bodyPr lIns="50800" tIns="50800" rIns="50800" bIns="50800" rtlCol="0" anchor="ctr"/>
            <a:lstStyle/>
            <a:p>
              <a:pPr algn="ctr">
                <a:lnSpc>
                  <a:spcPts val="2181"/>
                </a:lnSpc>
              </a:pPr>
              <a:endParaRPr/>
            </a:p>
          </p:txBody>
        </p:sp>
      </p:grpSp>
      <p:sp>
        <p:nvSpPr>
          <p:cNvPr id="6" name="Freeform 6">
            <a:extLst>
              <a:ext uri="{FF2B5EF4-FFF2-40B4-BE49-F238E27FC236}">
                <a16:creationId xmlns:a16="http://schemas.microsoft.com/office/drawing/2014/main" id="{CAFB4655-9CB1-613B-4672-48650E6742E5}"/>
              </a:ext>
            </a:extLst>
          </p:cNvPr>
          <p:cNvSpPr/>
          <p:nvPr/>
        </p:nvSpPr>
        <p:spPr>
          <a:xfrm rot="-5400000">
            <a:off x="1300272" y="3327963"/>
            <a:ext cx="7421720" cy="5573037"/>
          </a:xfrm>
          <a:custGeom>
            <a:avLst/>
            <a:gdLst/>
            <a:ahLst/>
            <a:cxnLst/>
            <a:rect l="l" t="t" r="r" b="b"/>
            <a:pathLst>
              <a:path w="7421720" h="5573037">
                <a:moveTo>
                  <a:pt x="0" y="0"/>
                </a:moveTo>
                <a:lnTo>
                  <a:pt x="7421719" y="0"/>
                </a:lnTo>
                <a:lnTo>
                  <a:pt x="7421719" y="5573036"/>
                </a:lnTo>
                <a:lnTo>
                  <a:pt x="0" y="55730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FBD71870-3E16-843B-3B21-1C7A8AE5A5FC}"/>
              </a:ext>
            </a:extLst>
          </p:cNvPr>
          <p:cNvSpPr txBox="1"/>
          <p:nvPr/>
        </p:nvSpPr>
        <p:spPr>
          <a:xfrm>
            <a:off x="2692536" y="1431726"/>
            <a:ext cx="1418817" cy="546303"/>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GOC OSINT</a:t>
            </a:r>
          </a:p>
        </p:txBody>
      </p:sp>
      <p:sp>
        <p:nvSpPr>
          <p:cNvPr id="10" name="TextBox 10">
            <a:extLst>
              <a:ext uri="{FF2B5EF4-FFF2-40B4-BE49-F238E27FC236}">
                <a16:creationId xmlns:a16="http://schemas.microsoft.com/office/drawing/2014/main" id="{92B7ED9B-B9EB-0798-9CC1-54B1DA311AD0}"/>
              </a:ext>
            </a:extLst>
          </p:cNvPr>
          <p:cNvSpPr txBox="1"/>
          <p:nvPr/>
        </p:nvSpPr>
        <p:spPr>
          <a:xfrm>
            <a:off x="9449807" y="3143945"/>
            <a:ext cx="6436672" cy="1180323"/>
          </a:xfrm>
          <a:prstGeom prst="rect">
            <a:avLst/>
          </a:prstGeom>
        </p:spPr>
        <p:txBody>
          <a:bodyPr lIns="0" tIns="0" rIns="0" bIns="0" rtlCol="0" anchor="t">
            <a:spAutoFit/>
          </a:bodyPr>
          <a:lstStyle/>
          <a:p>
            <a:pPr algn="l">
              <a:lnSpc>
                <a:spcPts val="8936"/>
              </a:lnSpc>
              <a:spcBef>
                <a:spcPct val="0"/>
              </a:spcBef>
            </a:pPr>
            <a:r>
              <a:rPr lang="en-US" sz="8430" b="1" dirty="0">
                <a:solidFill>
                  <a:srgbClr val="FFFFFF"/>
                </a:solidFill>
                <a:latin typeface="TT Lakes Neue Bold"/>
                <a:ea typeface="TT Lakes Neue Bold"/>
                <a:cs typeface="TT Lakes Neue Bold"/>
                <a:sym typeface="TT Lakes Neue Bold"/>
              </a:rPr>
              <a:t> </a:t>
            </a:r>
          </a:p>
        </p:txBody>
      </p:sp>
      <p:sp>
        <p:nvSpPr>
          <p:cNvPr id="13" name="TextBox 13">
            <a:extLst>
              <a:ext uri="{FF2B5EF4-FFF2-40B4-BE49-F238E27FC236}">
                <a16:creationId xmlns:a16="http://schemas.microsoft.com/office/drawing/2014/main" id="{4F5D96A8-9CC5-758F-497A-B57AC5C0E0BB}"/>
              </a:ext>
            </a:extLst>
          </p:cNvPr>
          <p:cNvSpPr txBox="1"/>
          <p:nvPr/>
        </p:nvSpPr>
        <p:spPr>
          <a:xfrm>
            <a:off x="9449805" y="3924300"/>
            <a:ext cx="7284546" cy="5206554"/>
          </a:xfrm>
          <a:prstGeom prst="rect">
            <a:avLst/>
          </a:prstGeom>
        </p:spPr>
        <p:txBody>
          <a:bodyPr lIns="0" tIns="0" rIns="0" bIns="0" rtlCol="0" anchor="t">
            <a:spAutoFit/>
          </a:bodyPr>
          <a:lstStyle/>
          <a:p>
            <a:pPr algn="l">
              <a:lnSpc>
                <a:spcPts val="2181"/>
              </a:lnSpc>
              <a:spcBef>
                <a:spcPct val="0"/>
              </a:spcBef>
            </a:pPr>
            <a:r>
              <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rPr>
              <a:t>Invest in OSINT Capabilities</a:t>
            </a:r>
          </a:p>
          <a:p>
            <a:pPr algn="l">
              <a:lnSpc>
                <a:spcPts val="2181"/>
              </a:lnSpc>
              <a:spcBef>
                <a:spcPct val="0"/>
              </a:spcBef>
            </a:pPr>
            <a:endParaRPr lang="en-US" sz="2058" dirty="0">
              <a:solidFill>
                <a:srgbClr val="FFFFFF"/>
              </a:solidFill>
              <a:latin typeface="Raleway" pitchFamily="2" charset="0"/>
              <a:ea typeface="Raleway Semi-Bold"/>
              <a:cs typeface="Raleway Semi-Bold"/>
              <a:sym typeface="Raleway Semi-Bold"/>
            </a:endParaRPr>
          </a:p>
          <a:p>
            <a:pPr>
              <a:lnSpc>
                <a:spcPts val="2650"/>
              </a:lnSpc>
            </a:pPr>
            <a:r>
              <a:rPr lang="en-US" sz="2060" dirty="0">
                <a:solidFill>
                  <a:schemeClr val="bg1"/>
                </a:solidFill>
                <a:latin typeface="Raleway" pitchFamily="2" charset="0"/>
                <a:ea typeface="DM Sans" pitchFamily="34" charset="-122"/>
                <a:cs typeface="DM Sans" pitchFamily="34" charset="-120"/>
              </a:rPr>
              <a:t>Develop and implement strategies to close information gaps and strengthen all-source analysis.</a:t>
            </a:r>
            <a:endParaRPr lang="en-US" sz="2060" dirty="0">
              <a:solidFill>
                <a:schemeClr val="bg1"/>
              </a:solidFill>
              <a:latin typeface="Raleway" pitchFamily="2" charset="0"/>
            </a:endParaRPr>
          </a:p>
          <a:p>
            <a:pPr algn="l">
              <a:lnSpc>
                <a:spcPts val="2181"/>
              </a:lnSpc>
              <a:spcBef>
                <a:spcPct val="0"/>
              </a:spcBef>
            </a:pPr>
            <a:endParaRPr lang="en-US" sz="2058"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a:p>
            <a:pPr algn="l">
              <a:lnSpc>
                <a:spcPts val="2181"/>
              </a:lnSpc>
              <a:spcBef>
                <a:spcPct val="0"/>
              </a:spcBef>
            </a:pPr>
            <a:endPar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a:p>
            <a:pPr algn="l">
              <a:lnSpc>
                <a:spcPts val="2181"/>
              </a:lnSpc>
              <a:spcBef>
                <a:spcPct val="0"/>
              </a:spcBef>
            </a:pPr>
            <a:r>
              <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rPr>
              <a:t>Government-Wide Initiatives</a:t>
            </a:r>
          </a:p>
          <a:p>
            <a:pPr algn="l">
              <a:lnSpc>
                <a:spcPts val="2181"/>
              </a:lnSpc>
              <a:spcBef>
                <a:spcPct val="0"/>
              </a:spcBef>
            </a:pPr>
            <a:endParaRPr lang="en-US" sz="2058" b="1" dirty="0">
              <a:solidFill>
                <a:srgbClr val="FFFFFF"/>
              </a:solidFill>
              <a:latin typeface="Raleway Semi-Bold"/>
              <a:ea typeface="Raleway Semi-Bold"/>
              <a:cs typeface="Raleway Semi-Bold"/>
              <a:sym typeface="Raleway Semi-Bold"/>
            </a:endParaRPr>
          </a:p>
          <a:p>
            <a:pPr algn="l">
              <a:lnSpc>
                <a:spcPts val="2181"/>
              </a:lnSpc>
              <a:spcBef>
                <a:spcPct val="0"/>
              </a:spcBef>
            </a:pPr>
            <a:r>
              <a:rPr lang="en-US" sz="2058" dirty="0">
                <a:solidFill>
                  <a:srgbClr val="FFFFFF"/>
                </a:solidFill>
                <a:latin typeface="Raleway" pitchFamily="2" charset="0"/>
                <a:ea typeface="Raleway Semi-Bold"/>
                <a:cs typeface="Raleway Semi-Bold"/>
                <a:sym typeface="Raleway Semi-Bold"/>
              </a:rPr>
              <a:t>Actively participate in government-wide OSINT discussions through relevant working groups, aligning evolving OSINT needs with emergency management and consequence management strategies.</a:t>
            </a:r>
          </a:p>
          <a:p>
            <a:pPr algn="l">
              <a:lnSpc>
                <a:spcPts val="2181"/>
              </a:lnSpc>
              <a:spcBef>
                <a:spcPct val="0"/>
              </a:spcBef>
            </a:pPr>
            <a:endParaRPr lang="en-US" sz="2058" b="1" dirty="0">
              <a:solidFill>
                <a:srgbClr val="FFFFFF"/>
              </a:solidFill>
              <a:latin typeface="Raleway Semi-Bold"/>
              <a:ea typeface="Raleway Semi-Bold"/>
              <a:cs typeface="Raleway Semi-Bold"/>
              <a:sym typeface="Raleway Semi-Bold"/>
            </a:endParaRPr>
          </a:p>
          <a:p>
            <a:pPr algn="l">
              <a:lnSpc>
                <a:spcPts val="2181"/>
              </a:lnSpc>
              <a:spcBef>
                <a:spcPct val="0"/>
              </a:spcBef>
            </a:pPr>
            <a:endPar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a:p>
            <a:pPr algn="l">
              <a:lnSpc>
                <a:spcPts val="2181"/>
              </a:lnSpc>
              <a:spcBef>
                <a:spcPct val="0"/>
              </a:spcBef>
            </a:pPr>
            <a:r>
              <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rPr>
              <a:t>Enhance Training &amp; Tradecraft</a:t>
            </a:r>
          </a:p>
          <a:p>
            <a:pPr algn="l">
              <a:lnSpc>
                <a:spcPts val="2181"/>
              </a:lnSpc>
              <a:spcBef>
                <a:spcPct val="0"/>
              </a:spcBef>
            </a:pPr>
            <a:endParaRPr lang="en-US" sz="2058" b="1" dirty="0">
              <a:solidFill>
                <a:srgbClr val="FFFFFF"/>
              </a:solidFill>
              <a:latin typeface="Raleway Semi-Bold"/>
              <a:ea typeface="Raleway Semi-Bold"/>
              <a:cs typeface="Raleway Semi-Bold"/>
              <a:sym typeface="Raleway Semi-Bold"/>
            </a:endParaRPr>
          </a:p>
          <a:p>
            <a:pPr algn="l">
              <a:lnSpc>
                <a:spcPts val="2181"/>
              </a:lnSpc>
              <a:spcBef>
                <a:spcPct val="0"/>
              </a:spcBef>
            </a:pPr>
            <a:r>
              <a:rPr lang="en-US" sz="2058" dirty="0">
                <a:solidFill>
                  <a:srgbClr val="FFFFFF"/>
                </a:solidFill>
                <a:latin typeface="Raleway" pitchFamily="2" charset="0"/>
                <a:ea typeface="Raleway Semi-Bold"/>
                <a:cs typeface="Raleway Semi-Bold"/>
                <a:sym typeface="Raleway Semi-Bold"/>
              </a:rPr>
              <a:t>Establish ourselves as OSINT EM leaders within the federal emergency management community.</a:t>
            </a:r>
          </a:p>
        </p:txBody>
      </p:sp>
      <p:sp>
        <p:nvSpPr>
          <p:cNvPr id="16" name="TextBox 10">
            <a:extLst>
              <a:ext uri="{FF2B5EF4-FFF2-40B4-BE49-F238E27FC236}">
                <a16:creationId xmlns:a16="http://schemas.microsoft.com/office/drawing/2014/main" id="{50413FB1-2827-6403-8E36-0E50189377B0}"/>
              </a:ext>
            </a:extLst>
          </p:cNvPr>
          <p:cNvSpPr txBox="1"/>
          <p:nvPr/>
        </p:nvSpPr>
        <p:spPr>
          <a:xfrm>
            <a:off x="9449805" y="1086164"/>
            <a:ext cx="8228593" cy="2305118"/>
          </a:xfrm>
          <a:prstGeom prst="rect">
            <a:avLst/>
          </a:prstGeom>
        </p:spPr>
        <p:txBody>
          <a:bodyPr wrap="square" lIns="0" tIns="0" rIns="0" bIns="0" rtlCol="0" anchor="t">
            <a:spAutoFit/>
          </a:bodyPr>
          <a:lstStyle/>
          <a:p>
            <a:pPr algn="l">
              <a:lnSpc>
                <a:spcPts val="8936"/>
              </a:lnSpc>
              <a:spcBef>
                <a:spcPct val="0"/>
              </a:spcBef>
            </a:pPr>
            <a:r>
              <a:rPr lang="en-US" sz="8000" b="1" dirty="0">
                <a:solidFill>
                  <a:srgbClr val="FFFFFF"/>
                </a:solidFill>
                <a:latin typeface="TT Lakes Neue Bold"/>
                <a:ea typeface="TT Lakes Neue Bold"/>
                <a:cs typeface="TT Lakes Neue Bold"/>
                <a:sym typeface="TT Lakes Neue Bold"/>
              </a:rPr>
              <a:t>OUR PATH FORWARD</a:t>
            </a:r>
          </a:p>
        </p:txBody>
      </p:sp>
      <p:sp>
        <p:nvSpPr>
          <p:cNvPr id="19" name="TextBox 18">
            <a:extLst>
              <a:ext uri="{FF2B5EF4-FFF2-40B4-BE49-F238E27FC236}">
                <a16:creationId xmlns:a16="http://schemas.microsoft.com/office/drawing/2014/main" id="{D1850C52-5536-7063-540B-6898E62D636B}"/>
              </a:ext>
            </a:extLst>
          </p:cNvPr>
          <p:cNvSpPr txBox="1"/>
          <p:nvPr/>
        </p:nvSpPr>
        <p:spPr>
          <a:xfrm>
            <a:off x="2799313" y="5143500"/>
            <a:ext cx="4423637" cy="2155270"/>
          </a:xfrm>
          <a:prstGeom prst="rect">
            <a:avLst/>
          </a:prstGeom>
          <a:noFill/>
        </p:spPr>
        <p:txBody>
          <a:bodyPr wrap="square">
            <a:spAutoFit/>
          </a:bodyPr>
          <a:lstStyle/>
          <a:p>
            <a:pPr>
              <a:lnSpc>
                <a:spcPts val="2650"/>
              </a:lnSpc>
            </a:pPr>
            <a:r>
              <a:rPr lang="en-US" sz="2060" dirty="0">
                <a:solidFill>
                  <a:schemeClr val="bg1"/>
                </a:solidFill>
                <a:latin typeface="DM Sans" pitchFamily="34" charset="0"/>
                <a:ea typeface="DM Sans" pitchFamily="34" charset="-122"/>
                <a:cs typeface="DM Sans" pitchFamily="34" charset="-120"/>
              </a:rPr>
              <a:t>Our team's focus is on becoming experts in early warning and delivering timely, relevant situational awareness to our target audiences, all while maintaining strict adherence to our mandate.</a:t>
            </a:r>
            <a:endParaRPr lang="en-US" sz="2060" dirty="0">
              <a:solidFill>
                <a:schemeClr val="bg1"/>
              </a:solidFill>
            </a:endParaRPr>
          </a:p>
        </p:txBody>
      </p:sp>
      <p:sp>
        <p:nvSpPr>
          <p:cNvPr id="20" name="TextBox 10">
            <a:extLst>
              <a:ext uri="{FF2B5EF4-FFF2-40B4-BE49-F238E27FC236}">
                <a16:creationId xmlns:a16="http://schemas.microsoft.com/office/drawing/2014/main" id="{1B9C9648-F5D2-B094-59F6-5295F0D25AD8}"/>
              </a:ext>
            </a:extLst>
          </p:cNvPr>
          <p:cNvSpPr txBox="1"/>
          <p:nvPr/>
        </p:nvSpPr>
        <p:spPr>
          <a:xfrm>
            <a:off x="2911285" y="3734106"/>
            <a:ext cx="3854884" cy="707886"/>
          </a:xfrm>
          <a:prstGeom prst="rect">
            <a:avLst/>
          </a:prstGeom>
        </p:spPr>
        <p:txBody>
          <a:bodyPr wrap="square" lIns="0" tIns="0" rIns="0" bIns="0" rtlCol="0" anchor="t">
            <a:spAutoFit/>
          </a:bodyPr>
          <a:lstStyle/>
          <a:p>
            <a:pPr algn="ctr">
              <a:spcBef>
                <a:spcPct val="0"/>
              </a:spcBef>
            </a:pPr>
            <a:r>
              <a:rPr lang="en-US" sz="4600" b="1" dirty="0">
                <a:solidFill>
                  <a:srgbClr val="FFFFFF"/>
                </a:solidFill>
                <a:latin typeface="TT Lakes Neue Bold"/>
                <a:ea typeface="TT Lakes Neue Bold"/>
                <a:cs typeface="TT Lakes Neue Bold"/>
                <a:sym typeface="TT Lakes Neue Bold"/>
              </a:rPr>
              <a:t>DIRECTION</a:t>
            </a:r>
          </a:p>
        </p:txBody>
      </p:sp>
    </p:spTree>
    <p:extLst>
      <p:ext uri="{BB962C8B-B14F-4D97-AF65-F5344CB8AC3E}">
        <p14:creationId xmlns:p14="http://schemas.microsoft.com/office/powerpoint/2010/main" val="353782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5400000">
            <a:off x="4984803" y="-1314334"/>
            <a:ext cx="8318394" cy="13299759"/>
          </a:xfrm>
          <a:custGeom>
            <a:avLst/>
            <a:gdLst/>
            <a:ahLst/>
            <a:cxnLst/>
            <a:rect l="l" t="t" r="r" b="b"/>
            <a:pathLst>
              <a:path w="8318394" h="13299759">
                <a:moveTo>
                  <a:pt x="0" y="0"/>
                </a:moveTo>
                <a:lnTo>
                  <a:pt x="8318394" y="0"/>
                </a:lnTo>
                <a:lnTo>
                  <a:pt x="8318394" y="13299759"/>
                </a:lnTo>
                <a:lnTo>
                  <a:pt x="0" y="13299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055515" y="2243991"/>
            <a:ext cx="742265" cy="742265"/>
          </a:xfrm>
          <a:custGeom>
            <a:avLst/>
            <a:gdLst/>
            <a:ahLst/>
            <a:cxnLst/>
            <a:rect l="l" t="t" r="r" b="b"/>
            <a:pathLst>
              <a:path w="742265" h="742265">
                <a:moveTo>
                  <a:pt x="0" y="0"/>
                </a:moveTo>
                <a:lnTo>
                  <a:pt x="742264" y="0"/>
                </a:lnTo>
                <a:lnTo>
                  <a:pt x="742264" y="742265"/>
                </a:lnTo>
                <a:lnTo>
                  <a:pt x="0" y="7422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9036112" y="2369168"/>
            <a:ext cx="1418817" cy="546303"/>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GOC OSINT</a:t>
            </a:r>
          </a:p>
        </p:txBody>
      </p:sp>
      <p:sp>
        <p:nvSpPr>
          <p:cNvPr id="6" name="TextBox 6"/>
          <p:cNvSpPr txBox="1"/>
          <p:nvPr/>
        </p:nvSpPr>
        <p:spPr>
          <a:xfrm>
            <a:off x="6595089" y="4598153"/>
            <a:ext cx="5097823" cy="1636709"/>
          </a:xfrm>
          <a:prstGeom prst="rect">
            <a:avLst/>
          </a:prstGeom>
        </p:spPr>
        <p:txBody>
          <a:bodyPr lIns="0" tIns="0" rIns="0" bIns="0" rtlCol="0" anchor="t">
            <a:spAutoFit/>
          </a:bodyPr>
          <a:lstStyle/>
          <a:p>
            <a:pPr algn="ctr">
              <a:lnSpc>
                <a:spcPts val="12523"/>
              </a:lnSpc>
              <a:spcBef>
                <a:spcPct val="0"/>
              </a:spcBef>
            </a:pPr>
            <a:r>
              <a:rPr lang="en-US" sz="11814" b="1">
                <a:solidFill>
                  <a:srgbClr val="FFFFFF"/>
                </a:solidFill>
                <a:latin typeface="TT Lakes Neue Bold"/>
                <a:ea typeface="TT Lakes Neue Bold"/>
                <a:cs typeface="TT Lakes Neue Bold"/>
                <a:sym typeface="TT Lakes Neue Bold"/>
              </a:rPr>
              <a:t>YOU!</a:t>
            </a:r>
          </a:p>
        </p:txBody>
      </p:sp>
      <p:sp>
        <p:nvSpPr>
          <p:cNvPr id="7" name="TextBox 7"/>
          <p:cNvSpPr txBox="1"/>
          <p:nvPr/>
        </p:nvSpPr>
        <p:spPr>
          <a:xfrm>
            <a:off x="6245623" y="3359600"/>
            <a:ext cx="5796755" cy="1636709"/>
          </a:xfrm>
          <a:prstGeom prst="rect">
            <a:avLst/>
          </a:prstGeom>
        </p:spPr>
        <p:txBody>
          <a:bodyPr lIns="0" tIns="0" rIns="0" bIns="0" rtlCol="0" anchor="t">
            <a:spAutoFit/>
          </a:bodyPr>
          <a:lstStyle/>
          <a:p>
            <a:pPr algn="ctr">
              <a:lnSpc>
                <a:spcPts val="12523"/>
              </a:lnSpc>
              <a:spcBef>
                <a:spcPct val="0"/>
              </a:spcBef>
            </a:pPr>
            <a:r>
              <a:rPr lang="en-US" sz="11814" b="1">
                <a:solidFill>
                  <a:srgbClr val="84E3F8"/>
                </a:solidFill>
                <a:latin typeface="TT Lakes Neue Bold"/>
                <a:ea typeface="TT Lakes Neue Bold"/>
                <a:cs typeface="TT Lakes Neue Bold"/>
                <a:sym typeface="TT Lakes Neue Bold"/>
              </a:rPr>
              <a:t>THANK</a:t>
            </a:r>
          </a:p>
        </p:txBody>
      </p:sp>
      <p:sp>
        <p:nvSpPr>
          <p:cNvPr id="8" name="TextBox 8"/>
          <p:cNvSpPr txBox="1"/>
          <p:nvPr/>
        </p:nvSpPr>
        <p:spPr>
          <a:xfrm>
            <a:off x="4766982" y="6453937"/>
            <a:ext cx="8754036" cy="346249"/>
          </a:xfrm>
          <a:prstGeom prst="rect">
            <a:avLst/>
          </a:prstGeom>
        </p:spPr>
        <p:txBody>
          <a:bodyPr lIns="0" tIns="0" rIns="0" bIns="0" rtlCol="0" anchor="t">
            <a:spAutoFit/>
          </a:bodyPr>
          <a:lstStyle/>
          <a:p>
            <a:pPr algn="ctr">
              <a:lnSpc>
                <a:spcPts val="2703"/>
              </a:lnSpc>
              <a:spcBef>
                <a:spcPct val="0"/>
              </a:spcBef>
            </a:pPr>
            <a:r>
              <a:rPr lang="en-US" sz="2550" dirty="0">
                <a:solidFill>
                  <a:srgbClr val="FFFFFF"/>
                </a:solidFill>
                <a:latin typeface="Raleway"/>
                <a:ea typeface="Raleway"/>
                <a:cs typeface="Raleway"/>
                <a:sym typeface="Raleway"/>
              </a:rPr>
              <a:t>Thank you for your time.</a:t>
            </a:r>
          </a:p>
        </p:txBody>
      </p:sp>
      <p:sp>
        <p:nvSpPr>
          <p:cNvPr id="11" name="Freeform 11"/>
          <p:cNvSpPr/>
          <p:nvPr/>
        </p:nvSpPr>
        <p:spPr>
          <a:xfrm>
            <a:off x="2494121" y="857710"/>
            <a:ext cx="1789958" cy="1757413"/>
          </a:xfrm>
          <a:custGeom>
            <a:avLst/>
            <a:gdLst/>
            <a:ahLst/>
            <a:cxnLst/>
            <a:rect l="l" t="t" r="r" b="b"/>
            <a:pathLst>
              <a:path w="1789958" h="1757413">
                <a:moveTo>
                  <a:pt x="0" y="0"/>
                </a:moveTo>
                <a:lnTo>
                  <a:pt x="1789958" y="0"/>
                </a:lnTo>
                <a:lnTo>
                  <a:pt x="1789958" y="1757413"/>
                </a:lnTo>
                <a:lnTo>
                  <a:pt x="0" y="1757413"/>
                </a:lnTo>
                <a:lnTo>
                  <a:pt x="0" y="0"/>
                </a:lnTo>
                <a:close/>
              </a:path>
            </a:pathLst>
          </a:custGeom>
          <a:blipFill>
            <a:blip r:embed="rId6">
              <a:alphaModFix amt="27000"/>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a:extLst>
            <a:ext uri="{FF2B5EF4-FFF2-40B4-BE49-F238E27FC236}">
              <a16:creationId xmlns:a16="http://schemas.microsoft.com/office/drawing/2014/main" id="{1BBA1149-2A9E-E201-9DE7-4BB6E3EFC2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B07065-FFF5-4532-B87E-8C1814301620}"/>
              </a:ext>
            </a:extLst>
          </p:cNvPr>
          <p:cNvSpPr/>
          <p:nvPr/>
        </p:nvSpPr>
        <p:spPr>
          <a:xfrm>
            <a:off x="1028700" y="2471022"/>
            <a:ext cx="5126886" cy="5033670"/>
          </a:xfrm>
          <a:custGeom>
            <a:avLst/>
            <a:gdLst/>
            <a:ahLst/>
            <a:cxnLst/>
            <a:rect l="l" t="t" r="r" b="b"/>
            <a:pathLst>
              <a:path w="5126886" h="5033670">
                <a:moveTo>
                  <a:pt x="0" y="0"/>
                </a:moveTo>
                <a:lnTo>
                  <a:pt x="5126886" y="0"/>
                </a:lnTo>
                <a:lnTo>
                  <a:pt x="5126886" y="5033670"/>
                </a:lnTo>
                <a:lnTo>
                  <a:pt x="0" y="5033670"/>
                </a:lnTo>
                <a:lnTo>
                  <a:pt x="0" y="0"/>
                </a:lnTo>
                <a:close/>
              </a:path>
            </a:pathLst>
          </a:custGeom>
          <a:blipFill>
            <a:blip r:embed="rId3">
              <a:alphaModFix amt="31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F7480C98-966C-727E-45F9-B39F4DFDFD6E}"/>
              </a:ext>
            </a:extLst>
          </p:cNvPr>
          <p:cNvSpPr/>
          <p:nvPr/>
        </p:nvSpPr>
        <p:spPr>
          <a:xfrm>
            <a:off x="1711939" y="1306549"/>
            <a:ext cx="742265" cy="742265"/>
          </a:xfrm>
          <a:custGeom>
            <a:avLst/>
            <a:gdLst/>
            <a:ahLst/>
            <a:cxnLst/>
            <a:rect l="l" t="t" r="r" b="b"/>
            <a:pathLst>
              <a:path w="742265" h="742265">
                <a:moveTo>
                  <a:pt x="0" y="0"/>
                </a:moveTo>
                <a:lnTo>
                  <a:pt x="742264" y="0"/>
                </a:lnTo>
                <a:lnTo>
                  <a:pt x="742264" y="742265"/>
                </a:lnTo>
                <a:lnTo>
                  <a:pt x="0" y="7422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11C5385D-6718-D7E0-788B-8F60E7ECD82A}"/>
              </a:ext>
            </a:extLst>
          </p:cNvPr>
          <p:cNvSpPr txBox="1"/>
          <p:nvPr/>
        </p:nvSpPr>
        <p:spPr>
          <a:xfrm>
            <a:off x="5638800" y="4133019"/>
            <a:ext cx="12496800" cy="2058256"/>
          </a:xfrm>
          <a:prstGeom prst="rect">
            <a:avLst/>
          </a:prstGeom>
        </p:spPr>
        <p:txBody>
          <a:bodyPr wrap="square" lIns="0" tIns="0" rIns="0" bIns="0" rtlCol="0" anchor="t">
            <a:spAutoFit/>
          </a:bodyPr>
          <a:lstStyle/>
          <a:p>
            <a:pPr algn="l">
              <a:lnSpc>
                <a:spcPts val="16162"/>
              </a:lnSpc>
              <a:spcBef>
                <a:spcPct val="0"/>
              </a:spcBef>
            </a:pPr>
            <a:r>
              <a:rPr lang="en-US" sz="13000" b="1" dirty="0">
                <a:solidFill>
                  <a:srgbClr val="FFFFFF"/>
                </a:solidFill>
                <a:latin typeface="TT Lakes Neue Bold"/>
                <a:ea typeface="TT Lakes Neue Bold"/>
                <a:cs typeface="TT Lakes Neue Bold"/>
                <a:sym typeface="TT Lakes Neue Bold"/>
              </a:rPr>
              <a:t>ANNEXES</a:t>
            </a:r>
          </a:p>
        </p:txBody>
      </p:sp>
      <p:sp>
        <p:nvSpPr>
          <p:cNvPr id="6" name="TextBox 6">
            <a:extLst>
              <a:ext uri="{FF2B5EF4-FFF2-40B4-BE49-F238E27FC236}">
                <a16:creationId xmlns:a16="http://schemas.microsoft.com/office/drawing/2014/main" id="{661ECCFE-0B98-AEB4-AE78-BC222E4D7B81}"/>
              </a:ext>
            </a:extLst>
          </p:cNvPr>
          <p:cNvSpPr txBox="1"/>
          <p:nvPr/>
        </p:nvSpPr>
        <p:spPr>
          <a:xfrm>
            <a:off x="2209800" y="4042881"/>
            <a:ext cx="5126886" cy="1681229"/>
          </a:xfrm>
          <a:prstGeom prst="rect">
            <a:avLst/>
          </a:prstGeom>
        </p:spPr>
        <p:txBody>
          <a:bodyPr wrap="square" lIns="0" tIns="0" rIns="0" bIns="0" rtlCol="0" anchor="t">
            <a:spAutoFit/>
          </a:bodyPr>
          <a:lstStyle/>
          <a:p>
            <a:pPr algn="l">
              <a:lnSpc>
                <a:spcPts val="16162"/>
              </a:lnSpc>
              <a:spcBef>
                <a:spcPct val="0"/>
              </a:spcBef>
            </a:pPr>
            <a:r>
              <a:rPr lang="en-US" sz="3200" b="1" dirty="0">
                <a:solidFill>
                  <a:srgbClr val="84E3F8"/>
                </a:solidFill>
                <a:latin typeface="TT Lakes Neue Bold"/>
                <a:ea typeface="TT Lakes Neue Bold"/>
                <a:cs typeface="TT Lakes Neue Bold"/>
                <a:sym typeface="TT Lakes Neue Bold"/>
              </a:rPr>
              <a:t>Presentation </a:t>
            </a:r>
          </a:p>
        </p:txBody>
      </p:sp>
      <p:sp>
        <p:nvSpPr>
          <p:cNvPr id="7" name="TextBox 7">
            <a:extLst>
              <a:ext uri="{FF2B5EF4-FFF2-40B4-BE49-F238E27FC236}">
                <a16:creationId xmlns:a16="http://schemas.microsoft.com/office/drawing/2014/main" id="{4FC554CF-63CD-8A4C-EBF2-1EEB2D303E4F}"/>
              </a:ext>
            </a:extLst>
          </p:cNvPr>
          <p:cNvSpPr txBox="1"/>
          <p:nvPr/>
        </p:nvSpPr>
        <p:spPr>
          <a:xfrm>
            <a:off x="2692536" y="1431726"/>
            <a:ext cx="1418817" cy="546303"/>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GOC OSINT</a:t>
            </a:r>
          </a:p>
        </p:txBody>
      </p:sp>
      <p:sp>
        <p:nvSpPr>
          <p:cNvPr id="10" name="TextBox 10">
            <a:extLst>
              <a:ext uri="{FF2B5EF4-FFF2-40B4-BE49-F238E27FC236}">
                <a16:creationId xmlns:a16="http://schemas.microsoft.com/office/drawing/2014/main" id="{7E04776D-5791-EE44-89FC-356542FC570D}"/>
              </a:ext>
            </a:extLst>
          </p:cNvPr>
          <p:cNvSpPr txBox="1"/>
          <p:nvPr/>
        </p:nvSpPr>
        <p:spPr>
          <a:xfrm>
            <a:off x="16175678" y="1560323"/>
            <a:ext cx="1418817" cy="276999"/>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PAGE 11</a:t>
            </a:r>
          </a:p>
        </p:txBody>
      </p:sp>
    </p:spTree>
    <p:extLst>
      <p:ext uri="{BB962C8B-B14F-4D97-AF65-F5344CB8AC3E}">
        <p14:creationId xmlns:p14="http://schemas.microsoft.com/office/powerpoint/2010/main" val="195597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a:extLst>
            <a:ext uri="{FF2B5EF4-FFF2-40B4-BE49-F238E27FC236}">
              <a16:creationId xmlns:a16="http://schemas.microsoft.com/office/drawing/2014/main" id="{9E11B47C-AEDF-6C5F-BA91-3C265C78D7DC}"/>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64DA55AC-20CA-4207-B8C2-52E9C5B24F83}"/>
              </a:ext>
            </a:extLst>
          </p:cNvPr>
          <p:cNvSpPr txBox="1"/>
          <p:nvPr/>
        </p:nvSpPr>
        <p:spPr>
          <a:xfrm>
            <a:off x="304800" y="-551576"/>
            <a:ext cx="2743200" cy="1788951"/>
          </a:xfrm>
          <a:prstGeom prst="rect">
            <a:avLst/>
          </a:prstGeom>
        </p:spPr>
        <p:txBody>
          <a:bodyPr wrap="square" lIns="0" tIns="0" rIns="0" bIns="0" rtlCol="0" anchor="t">
            <a:spAutoFit/>
          </a:bodyPr>
          <a:lstStyle/>
          <a:p>
            <a:pPr algn="l">
              <a:lnSpc>
                <a:spcPts val="16162"/>
              </a:lnSpc>
              <a:spcBef>
                <a:spcPct val="0"/>
              </a:spcBef>
            </a:pPr>
            <a:r>
              <a:rPr lang="en-US" sz="6000" b="1" dirty="0">
                <a:solidFill>
                  <a:srgbClr val="FFFFFF"/>
                </a:solidFill>
                <a:latin typeface="TT Lakes Neue Bold"/>
                <a:ea typeface="TT Lakes Neue Bold"/>
                <a:cs typeface="TT Lakes Neue Bold"/>
                <a:sym typeface="TT Lakes Neue Bold"/>
              </a:rPr>
              <a:t>ANNEX</a:t>
            </a:r>
          </a:p>
        </p:txBody>
      </p:sp>
      <p:sp>
        <p:nvSpPr>
          <p:cNvPr id="6" name="TextBox 6">
            <a:extLst>
              <a:ext uri="{FF2B5EF4-FFF2-40B4-BE49-F238E27FC236}">
                <a16:creationId xmlns:a16="http://schemas.microsoft.com/office/drawing/2014/main" id="{06DE0F32-2555-FB36-7BAB-87451EA2F02F}"/>
              </a:ext>
            </a:extLst>
          </p:cNvPr>
          <p:cNvSpPr txBox="1"/>
          <p:nvPr/>
        </p:nvSpPr>
        <p:spPr>
          <a:xfrm>
            <a:off x="304800" y="-166855"/>
            <a:ext cx="5126886" cy="1681229"/>
          </a:xfrm>
          <a:prstGeom prst="rect">
            <a:avLst/>
          </a:prstGeom>
        </p:spPr>
        <p:txBody>
          <a:bodyPr wrap="square" lIns="0" tIns="0" rIns="0" bIns="0" rtlCol="0" anchor="t">
            <a:spAutoFit/>
          </a:bodyPr>
          <a:lstStyle/>
          <a:p>
            <a:pPr algn="l">
              <a:lnSpc>
                <a:spcPts val="16162"/>
              </a:lnSpc>
              <a:spcBef>
                <a:spcPct val="0"/>
              </a:spcBef>
            </a:pPr>
            <a:r>
              <a:rPr lang="en-US" sz="3200" b="1" dirty="0">
                <a:solidFill>
                  <a:schemeClr val="bg1"/>
                </a:solidFill>
                <a:latin typeface="TT Lakes Neue Bold"/>
                <a:ea typeface="TT Lakes Neue Bold"/>
                <a:cs typeface="TT Lakes Neue Bold"/>
                <a:sym typeface="TT Lakes Neue Bold"/>
              </a:rPr>
              <a:t>First Alert Platform </a:t>
            </a:r>
          </a:p>
        </p:txBody>
      </p:sp>
      <p:sp>
        <p:nvSpPr>
          <p:cNvPr id="10" name="TextBox 10">
            <a:extLst>
              <a:ext uri="{FF2B5EF4-FFF2-40B4-BE49-F238E27FC236}">
                <a16:creationId xmlns:a16="http://schemas.microsoft.com/office/drawing/2014/main" id="{978A1561-05AD-4781-4E38-E612CA9D0AA0}"/>
              </a:ext>
            </a:extLst>
          </p:cNvPr>
          <p:cNvSpPr txBox="1"/>
          <p:nvPr/>
        </p:nvSpPr>
        <p:spPr>
          <a:xfrm>
            <a:off x="16564383" y="673759"/>
            <a:ext cx="1418817" cy="276999"/>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PAGE 12</a:t>
            </a:r>
          </a:p>
        </p:txBody>
      </p:sp>
      <p:pic>
        <p:nvPicPr>
          <p:cNvPr id="4" name="Google Shape;1099;p74" title="Screenshot 2025-07-30 at 9.46.58 AM.png">
            <a:extLst>
              <a:ext uri="{FF2B5EF4-FFF2-40B4-BE49-F238E27FC236}">
                <a16:creationId xmlns:a16="http://schemas.microsoft.com/office/drawing/2014/main" id="{01D57402-3B7F-4546-BD7E-1801BD3EA1B5}"/>
              </a:ext>
            </a:extLst>
          </p:cNvPr>
          <p:cNvPicPr preferRelativeResize="0"/>
          <p:nvPr/>
        </p:nvPicPr>
        <p:blipFill>
          <a:blip r:embed="rId3">
            <a:alphaModFix/>
          </a:blip>
          <a:stretch>
            <a:fillRect/>
          </a:stretch>
        </p:blipFill>
        <p:spPr>
          <a:xfrm>
            <a:off x="1584000" y="1791373"/>
            <a:ext cx="15120000" cy="8064000"/>
          </a:xfrm>
          <a:prstGeom prst="rect">
            <a:avLst/>
          </a:prstGeom>
          <a:noFill/>
          <a:ln>
            <a:noFill/>
          </a:ln>
        </p:spPr>
      </p:pic>
    </p:spTree>
    <p:extLst>
      <p:ext uri="{BB962C8B-B14F-4D97-AF65-F5344CB8AC3E}">
        <p14:creationId xmlns:p14="http://schemas.microsoft.com/office/powerpoint/2010/main" val="261061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a:extLst>
            <a:ext uri="{FF2B5EF4-FFF2-40B4-BE49-F238E27FC236}">
              <a16:creationId xmlns:a16="http://schemas.microsoft.com/office/drawing/2014/main" id="{8213667C-EB28-3769-2420-70F7D5D03392}"/>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159DCA3A-9BAE-EE66-0EF1-BDE08EBCF30E}"/>
              </a:ext>
            </a:extLst>
          </p:cNvPr>
          <p:cNvSpPr txBox="1"/>
          <p:nvPr/>
        </p:nvSpPr>
        <p:spPr>
          <a:xfrm>
            <a:off x="304800" y="-551576"/>
            <a:ext cx="2743200" cy="1788951"/>
          </a:xfrm>
          <a:prstGeom prst="rect">
            <a:avLst/>
          </a:prstGeom>
        </p:spPr>
        <p:txBody>
          <a:bodyPr wrap="square" lIns="0" tIns="0" rIns="0" bIns="0" rtlCol="0" anchor="t">
            <a:spAutoFit/>
          </a:bodyPr>
          <a:lstStyle/>
          <a:p>
            <a:pPr algn="l">
              <a:lnSpc>
                <a:spcPts val="16162"/>
              </a:lnSpc>
              <a:spcBef>
                <a:spcPct val="0"/>
              </a:spcBef>
            </a:pPr>
            <a:r>
              <a:rPr lang="en-US" sz="6000" b="1" dirty="0">
                <a:solidFill>
                  <a:srgbClr val="FFFFFF"/>
                </a:solidFill>
                <a:latin typeface="TT Lakes Neue Bold"/>
                <a:ea typeface="TT Lakes Neue Bold"/>
                <a:cs typeface="TT Lakes Neue Bold"/>
                <a:sym typeface="TT Lakes Neue Bold"/>
              </a:rPr>
              <a:t>ANNEX</a:t>
            </a:r>
          </a:p>
        </p:txBody>
      </p:sp>
      <p:sp>
        <p:nvSpPr>
          <p:cNvPr id="6" name="TextBox 6">
            <a:extLst>
              <a:ext uri="{FF2B5EF4-FFF2-40B4-BE49-F238E27FC236}">
                <a16:creationId xmlns:a16="http://schemas.microsoft.com/office/drawing/2014/main" id="{C8C6C9C3-F1CA-1CC6-B0E2-D4F32FC6B9EB}"/>
              </a:ext>
            </a:extLst>
          </p:cNvPr>
          <p:cNvSpPr txBox="1"/>
          <p:nvPr/>
        </p:nvSpPr>
        <p:spPr>
          <a:xfrm>
            <a:off x="304800" y="-166855"/>
            <a:ext cx="7772400" cy="1681229"/>
          </a:xfrm>
          <a:prstGeom prst="rect">
            <a:avLst/>
          </a:prstGeom>
        </p:spPr>
        <p:txBody>
          <a:bodyPr wrap="square" lIns="0" tIns="0" rIns="0" bIns="0" rtlCol="0" anchor="t">
            <a:spAutoFit/>
          </a:bodyPr>
          <a:lstStyle/>
          <a:p>
            <a:pPr algn="l">
              <a:lnSpc>
                <a:spcPts val="16162"/>
              </a:lnSpc>
              <a:spcBef>
                <a:spcPct val="0"/>
              </a:spcBef>
            </a:pPr>
            <a:r>
              <a:rPr lang="en-US" sz="3200" b="1" dirty="0">
                <a:solidFill>
                  <a:schemeClr val="bg1"/>
                </a:solidFill>
                <a:latin typeface="TT Lakes Neue Bold"/>
                <a:ea typeface="TT Lakes Neue Bold"/>
                <a:cs typeface="TT Lakes Neue Bold"/>
                <a:sym typeface="TT Lakes Neue Bold"/>
              </a:rPr>
              <a:t>ESRI First Alert - GOC Dashboard</a:t>
            </a:r>
          </a:p>
        </p:txBody>
      </p:sp>
      <p:sp>
        <p:nvSpPr>
          <p:cNvPr id="10" name="TextBox 10">
            <a:extLst>
              <a:ext uri="{FF2B5EF4-FFF2-40B4-BE49-F238E27FC236}">
                <a16:creationId xmlns:a16="http://schemas.microsoft.com/office/drawing/2014/main" id="{539DCF6A-0B7D-77FD-4FAE-F4237948D869}"/>
              </a:ext>
            </a:extLst>
          </p:cNvPr>
          <p:cNvSpPr txBox="1"/>
          <p:nvPr/>
        </p:nvSpPr>
        <p:spPr>
          <a:xfrm>
            <a:off x="16564383" y="673759"/>
            <a:ext cx="1418817" cy="276999"/>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PAGE 14</a:t>
            </a:r>
          </a:p>
        </p:txBody>
      </p:sp>
      <p:pic>
        <p:nvPicPr>
          <p:cNvPr id="3" name="Picture 2">
            <a:extLst>
              <a:ext uri="{FF2B5EF4-FFF2-40B4-BE49-F238E27FC236}">
                <a16:creationId xmlns:a16="http://schemas.microsoft.com/office/drawing/2014/main" id="{5EB4E978-D1F9-18A4-4F1D-D4EE908D7652}"/>
              </a:ext>
            </a:extLst>
          </p:cNvPr>
          <p:cNvPicPr>
            <a:picLocks noChangeAspect="1"/>
          </p:cNvPicPr>
          <p:nvPr/>
        </p:nvPicPr>
        <p:blipFill>
          <a:blip r:embed="rId3"/>
          <a:stretch>
            <a:fillRect/>
          </a:stretch>
        </p:blipFill>
        <p:spPr>
          <a:xfrm>
            <a:off x="3068472" y="1638300"/>
            <a:ext cx="13080964" cy="7611058"/>
          </a:xfrm>
          <a:prstGeom prst="rect">
            <a:avLst/>
          </a:prstGeom>
        </p:spPr>
      </p:pic>
    </p:spTree>
    <p:extLst>
      <p:ext uri="{BB962C8B-B14F-4D97-AF65-F5344CB8AC3E}">
        <p14:creationId xmlns:p14="http://schemas.microsoft.com/office/powerpoint/2010/main" val="320923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a:extLst>
            <a:ext uri="{FF2B5EF4-FFF2-40B4-BE49-F238E27FC236}">
              <a16:creationId xmlns:a16="http://schemas.microsoft.com/office/drawing/2014/main" id="{BC9F87CD-4FE3-F575-1487-70AFED98479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1B4124-7A8E-1314-F952-27BF6B0CF279}"/>
              </a:ext>
            </a:extLst>
          </p:cNvPr>
          <p:cNvSpPr/>
          <p:nvPr/>
        </p:nvSpPr>
        <p:spPr>
          <a:xfrm rot="-5400000">
            <a:off x="5217661" y="-1379787"/>
            <a:ext cx="8318394" cy="13299759"/>
          </a:xfrm>
          <a:custGeom>
            <a:avLst/>
            <a:gdLst/>
            <a:ahLst/>
            <a:cxnLst/>
            <a:rect l="l" t="t" r="r" b="b"/>
            <a:pathLst>
              <a:path w="8318394" h="13299759">
                <a:moveTo>
                  <a:pt x="0" y="0"/>
                </a:moveTo>
                <a:lnTo>
                  <a:pt x="8318394" y="0"/>
                </a:lnTo>
                <a:lnTo>
                  <a:pt x="8318394" y="13299759"/>
                </a:lnTo>
                <a:lnTo>
                  <a:pt x="0" y="132997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71A357C0-F705-DADF-6E04-A8297A5D26E9}"/>
              </a:ext>
            </a:extLst>
          </p:cNvPr>
          <p:cNvSpPr txBox="1"/>
          <p:nvPr/>
        </p:nvSpPr>
        <p:spPr>
          <a:xfrm>
            <a:off x="4320522" y="2626719"/>
            <a:ext cx="10185560" cy="5539978"/>
          </a:xfrm>
          <a:prstGeom prst="rect">
            <a:avLst/>
          </a:prstGeom>
        </p:spPr>
        <p:txBody>
          <a:bodyPr wrap="square" lIns="0" tIns="0" rIns="0" bIns="0" rtlCol="0" anchor="t">
            <a:spAutoFit/>
          </a:bodyPr>
          <a:lstStyle/>
          <a:p>
            <a:pPr>
              <a:lnSpc>
                <a:spcPts val="2703"/>
              </a:lnSpc>
              <a:spcBef>
                <a:spcPct val="0"/>
              </a:spcBef>
            </a:pPr>
            <a:r>
              <a:rPr lang="en-US" sz="3200" b="1" dirty="0">
                <a:solidFill>
                  <a:srgbClr val="FFFFFF"/>
                </a:solidFill>
                <a:latin typeface="Raleway"/>
                <a:ea typeface="Raleway"/>
                <a:cs typeface="Raleway"/>
                <a:sym typeface="Raleway"/>
              </a:rPr>
              <a:t>Open-Source Intelligence (OSINT) </a:t>
            </a:r>
          </a:p>
          <a:p>
            <a:pPr>
              <a:lnSpc>
                <a:spcPts val="2703"/>
              </a:lnSpc>
              <a:spcBef>
                <a:spcPct val="0"/>
              </a:spcBef>
            </a:pPr>
            <a:r>
              <a:rPr lang="en-US" sz="2200" dirty="0">
                <a:solidFill>
                  <a:srgbClr val="FFFFFF"/>
                </a:solidFill>
                <a:latin typeface="Raleway"/>
                <a:ea typeface="Raleway"/>
                <a:cs typeface="Raleway"/>
                <a:sym typeface="Raleway"/>
              </a:rPr>
              <a:t>“OSINT is intelligence derived from the collection and analysis of publicly available information and data, in alignment with government mandates and authorities, to address defined intelligence requirements.”</a:t>
            </a:r>
          </a:p>
          <a:p>
            <a:pPr>
              <a:lnSpc>
                <a:spcPts val="2703"/>
              </a:lnSpc>
              <a:spcBef>
                <a:spcPct val="0"/>
              </a:spcBef>
            </a:pPr>
            <a:r>
              <a:rPr lang="en-US" sz="1400" i="1" dirty="0">
                <a:solidFill>
                  <a:srgbClr val="FFFFFF"/>
                </a:solidFill>
                <a:latin typeface="Raleway"/>
                <a:ea typeface="Raleway"/>
                <a:cs typeface="Raleway"/>
                <a:sym typeface="Raleway"/>
              </a:rPr>
              <a:t>Intelligence Analyst Community of Practice (IACOP Definitions, 2025)</a:t>
            </a:r>
          </a:p>
          <a:p>
            <a:pPr>
              <a:lnSpc>
                <a:spcPts val="2703"/>
              </a:lnSpc>
              <a:spcBef>
                <a:spcPct val="0"/>
              </a:spcBef>
            </a:pPr>
            <a:endParaRPr lang="en-US" sz="1900" i="1" dirty="0">
              <a:solidFill>
                <a:srgbClr val="FFFFFF"/>
              </a:solidFill>
              <a:latin typeface="Raleway"/>
              <a:ea typeface="Raleway"/>
              <a:cs typeface="Raleway"/>
              <a:sym typeface="Raleway"/>
            </a:endParaRPr>
          </a:p>
          <a:p>
            <a:pPr>
              <a:lnSpc>
                <a:spcPts val="2703"/>
              </a:lnSpc>
              <a:spcBef>
                <a:spcPct val="0"/>
              </a:spcBef>
            </a:pPr>
            <a:endParaRPr lang="en-US" sz="2550" dirty="0">
              <a:solidFill>
                <a:srgbClr val="FFFFFF"/>
              </a:solidFill>
              <a:latin typeface="Raleway"/>
              <a:ea typeface="Raleway"/>
              <a:cs typeface="Raleway"/>
              <a:sym typeface="Raleway"/>
            </a:endParaRPr>
          </a:p>
          <a:p>
            <a:pPr>
              <a:lnSpc>
                <a:spcPts val="2703"/>
              </a:lnSpc>
              <a:spcBef>
                <a:spcPct val="0"/>
              </a:spcBef>
            </a:pPr>
            <a:endParaRPr lang="en-US" sz="2550" dirty="0">
              <a:solidFill>
                <a:srgbClr val="FFFFFF"/>
              </a:solidFill>
              <a:latin typeface="Raleway"/>
              <a:ea typeface="Raleway"/>
              <a:cs typeface="Raleway"/>
              <a:sym typeface="Raleway"/>
            </a:endParaRPr>
          </a:p>
          <a:p>
            <a:pPr>
              <a:lnSpc>
                <a:spcPts val="2703"/>
              </a:lnSpc>
              <a:spcBef>
                <a:spcPct val="0"/>
              </a:spcBef>
            </a:pPr>
            <a:r>
              <a:rPr lang="en-US" sz="3200" b="1" dirty="0">
                <a:solidFill>
                  <a:srgbClr val="FFFFFF"/>
                </a:solidFill>
                <a:latin typeface="Raleway"/>
                <a:ea typeface="Raleway"/>
                <a:cs typeface="Raleway"/>
                <a:sym typeface="Raleway"/>
              </a:rPr>
              <a:t>Publicly Available Information </a:t>
            </a:r>
          </a:p>
          <a:p>
            <a:pPr>
              <a:lnSpc>
                <a:spcPts val="2703"/>
              </a:lnSpc>
              <a:spcBef>
                <a:spcPct val="0"/>
              </a:spcBef>
            </a:pPr>
            <a:r>
              <a:rPr lang="en-US" sz="2200" dirty="0">
                <a:solidFill>
                  <a:srgbClr val="FFFFFF"/>
                </a:solidFill>
                <a:latin typeface="Raleway"/>
                <a:ea typeface="Raleway"/>
                <a:cs typeface="Raleway"/>
                <a:sym typeface="Raleway"/>
              </a:rPr>
              <a:t>“Information that has been published or broadcast for public consumption, is accessible on the global information infrastructure or otherwise, or is available to the public upon request, by subscription, or purchase. It does not include information in respect of which a Canadian or a person in Canada has a reasonable expectation of privacy.”</a:t>
            </a:r>
          </a:p>
          <a:p>
            <a:pPr>
              <a:lnSpc>
                <a:spcPts val="2703"/>
              </a:lnSpc>
              <a:spcBef>
                <a:spcPct val="0"/>
              </a:spcBef>
            </a:pPr>
            <a:r>
              <a:rPr lang="en-US" sz="1400" i="1" dirty="0">
                <a:solidFill>
                  <a:srgbClr val="FFFFFF"/>
                </a:solidFill>
                <a:latin typeface="Raleway"/>
                <a:ea typeface="Raleway"/>
                <a:cs typeface="Raleway"/>
                <a:sym typeface="Raleway"/>
              </a:rPr>
              <a:t>Communications Security Establishment Act (S.C. 2019, c. 13, s. 76)</a:t>
            </a:r>
          </a:p>
          <a:p>
            <a:pPr>
              <a:lnSpc>
                <a:spcPts val="2703"/>
              </a:lnSpc>
              <a:spcBef>
                <a:spcPct val="0"/>
              </a:spcBef>
            </a:pPr>
            <a:endParaRPr lang="en-US" sz="2550" dirty="0">
              <a:solidFill>
                <a:srgbClr val="FFFFFF"/>
              </a:solidFill>
              <a:latin typeface="Raleway"/>
              <a:ea typeface="Raleway"/>
              <a:cs typeface="Raleway"/>
              <a:sym typeface="Raleway"/>
            </a:endParaRPr>
          </a:p>
        </p:txBody>
      </p:sp>
      <p:sp>
        <p:nvSpPr>
          <p:cNvPr id="11" name="Freeform 11">
            <a:extLst>
              <a:ext uri="{FF2B5EF4-FFF2-40B4-BE49-F238E27FC236}">
                <a16:creationId xmlns:a16="http://schemas.microsoft.com/office/drawing/2014/main" id="{B9DF2B78-0720-210F-5D0B-5DE0B121EAB0}"/>
              </a:ext>
            </a:extLst>
          </p:cNvPr>
          <p:cNvSpPr/>
          <p:nvPr/>
        </p:nvSpPr>
        <p:spPr>
          <a:xfrm>
            <a:off x="2530564" y="485419"/>
            <a:ext cx="1789958" cy="1757413"/>
          </a:xfrm>
          <a:custGeom>
            <a:avLst/>
            <a:gdLst/>
            <a:ahLst/>
            <a:cxnLst/>
            <a:rect l="l" t="t" r="r" b="b"/>
            <a:pathLst>
              <a:path w="1789958" h="1757413">
                <a:moveTo>
                  <a:pt x="0" y="0"/>
                </a:moveTo>
                <a:lnTo>
                  <a:pt x="1789958" y="0"/>
                </a:lnTo>
                <a:lnTo>
                  <a:pt x="1789958" y="1757413"/>
                </a:lnTo>
                <a:lnTo>
                  <a:pt x="0" y="1757413"/>
                </a:lnTo>
                <a:lnTo>
                  <a:pt x="0" y="0"/>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22765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711939" y="1306549"/>
            <a:ext cx="742265" cy="742265"/>
          </a:xfrm>
          <a:custGeom>
            <a:avLst/>
            <a:gdLst/>
            <a:ahLst/>
            <a:cxnLst/>
            <a:rect l="l" t="t" r="r" b="b"/>
            <a:pathLst>
              <a:path w="742265" h="742265">
                <a:moveTo>
                  <a:pt x="0" y="0"/>
                </a:moveTo>
                <a:lnTo>
                  <a:pt x="742264" y="0"/>
                </a:lnTo>
                <a:lnTo>
                  <a:pt x="742264" y="742265"/>
                </a:lnTo>
                <a:lnTo>
                  <a:pt x="0" y="7422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52807" y="3505117"/>
            <a:ext cx="18688947" cy="3111887"/>
            <a:chOff x="0" y="0"/>
            <a:chExt cx="4922192" cy="980189"/>
          </a:xfrm>
        </p:grpSpPr>
        <p:sp>
          <p:nvSpPr>
            <p:cNvPr id="5" name="Freeform 5"/>
            <p:cNvSpPr/>
            <p:nvPr/>
          </p:nvSpPr>
          <p:spPr>
            <a:xfrm>
              <a:off x="0" y="0"/>
              <a:ext cx="4922192" cy="980189"/>
            </a:xfrm>
            <a:custGeom>
              <a:avLst/>
              <a:gdLst/>
              <a:ahLst/>
              <a:cxnLst/>
              <a:rect l="l" t="t" r="r" b="b"/>
              <a:pathLst>
                <a:path w="4922192" h="980189">
                  <a:moveTo>
                    <a:pt x="0" y="0"/>
                  </a:moveTo>
                  <a:lnTo>
                    <a:pt x="4922192" y="0"/>
                  </a:lnTo>
                  <a:lnTo>
                    <a:pt x="4922192" y="980189"/>
                  </a:lnTo>
                  <a:lnTo>
                    <a:pt x="0" y="980189"/>
                  </a:lnTo>
                  <a:close/>
                </a:path>
              </a:pathLst>
            </a:custGeom>
            <a:gradFill rotWithShape="1">
              <a:gsLst>
                <a:gs pos="0">
                  <a:srgbClr val="131F40">
                    <a:alpha val="75000"/>
                  </a:srgbClr>
                </a:gs>
                <a:gs pos="100000">
                  <a:srgbClr val="3D6D81">
                    <a:alpha val="75000"/>
                  </a:srgbClr>
                </a:gs>
              </a:gsLst>
              <a:lin ang="0"/>
            </a:gradFill>
          </p:spPr>
          <p:txBody>
            <a:bodyPr/>
            <a:lstStyle/>
            <a:p>
              <a:endParaRPr lang="en-US"/>
            </a:p>
          </p:txBody>
        </p:sp>
        <p:sp>
          <p:nvSpPr>
            <p:cNvPr id="6" name="TextBox 6"/>
            <p:cNvSpPr txBox="1"/>
            <p:nvPr/>
          </p:nvSpPr>
          <p:spPr>
            <a:xfrm>
              <a:off x="0" y="28575"/>
              <a:ext cx="4922192" cy="951614"/>
            </a:xfrm>
            <a:prstGeom prst="rect">
              <a:avLst/>
            </a:prstGeom>
          </p:spPr>
          <p:txBody>
            <a:bodyPr lIns="50800" tIns="50800" rIns="50800" bIns="50800" rtlCol="0" anchor="ctr"/>
            <a:lstStyle/>
            <a:p>
              <a:pPr algn="ctr">
                <a:lnSpc>
                  <a:spcPts val="2181"/>
                </a:lnSpc>
              </a:pPr>
              <a:endParaRPr/>
            </a:p>
          </p:txBody>
        </p:sp>
      </p:grpSp>
      <p:sp>
        <p:nvSpPr>
          <p:cNvPr id="7" name="TextBox 7"/>
          <p:cNvSpPr txBox="1"/>
          <p:nvPr/>
        </p:nvSpPr>
        <p:spPr>
          <a:xfrm>
            <a:off x="739062" y="3579440"/>
            <a:ext cx="6319529" cy="2821285"/>
          </a:xfrm>
          <a:prstGeom prst="rect">
            <a:avLst/>
          </a:prstGeom>
        </p:spPr>
        <p:txBody>
          <a:bodyPr wrap="square" lIns="0" tIns="0" rIns="0" bIns="0" rtlCol="0" anchor="t">
            <a:spAutoFit/>
          </a:bodyPr>
          <a:lstStyle/>
          <a:p>
            <a:pPr>
              <a:lnSpc>
                <a:spcPts val="2181"/>
              </a:lnSpc>
              <a:spcBef>
                <a:spcPct val="0"/>
              </a:spcBef>
            </a:pPr>
            <a:br>
              <a:rPr lang="en-US" sz="2058" b="1" dirty="0">
                <a:solidFill>
                  <a:srgbClr val="FFFFFF"/>
                </a:solidFill>
                <a:latin typeface="Raleway Semi-Bold"/>
                <a:ea typeface="Raleway Semi-Bold"/>
                <a:cs typeface="Raleway Semi-Bold"/>
                <a:sym typeface="Raleway Semi-Bold"/>
              </a:rPr>
            </a:br>
            <a:r>
              <a:rPr lang="en-US" sz="2058" b="1" dirty="0">
                <a:solidFill>
                  <a:srgbClr val="FFFFFF"/>
                </a:solidFill>
                <a:latin typeface="Raleway Semi-Bold"/>
                <a:ea typeface="Raleway Semi-Bold"/>
                <a:cs typeface="Raleway Semi-Bold"/>
                <a:sym typeface="Raleway Semi-Bold"/>
              </a:rPr>
              <a:t>• </a:t>
            </a:r>
            <a:r>
              <a:rPr lang="en-US" sz="2058" dirty="0">
                <a:solidFill>
                  <a:srgbClr val="FFFFFF"/>
                </a:solidFill>
                <a:latin typeface="Raleway Semi-Bold"/>
                <a:ea typeface="Raleway Semi-Bold"/>
                <a:cs typeface="Raleway Semi-Bold"/>
                <a:sym typeface="Raleway Semi-Bold"/>
              </a:rPr>
              <a:t>No dedicated OSINT team.</a:t>
            </a:r>
          </a:p>
          <a:p>
            <a:pPr>
              <a:lnSpc>
                <a:spcPts val="2181"/>
              </a:lnSpc>
              <a:spcBef>
                <a:spcPct val="0"/>
              </a:spcBef>
            </a:pPr>
            <a:br>
              <a:rPr lang="en-US" sz="2058" dirty="0">
                <a:solidFill>
                  <a:srgbClr val="FFFFFF"/>
                </a:solidFill>
                <a:latin typeface="Raleway Semi-Bold"/>
                <a:ea typeface="Raleway Semi-Bold"/>
                <a:cs typeface="Raleway Semi-Bold"/>
                <a:sym typeface="Raleway Semi-Bold"/>
              </a:rPr>
            </a:br>
            <a:r>
              <a:rPr lang="en-US" sz="2058" dirty="0">
                <a:solidFill>
                  <a:srgbClr val="FFFFFF"/>
                </a:solidFill>
                <a:latin typeface="Raleway Semi-Bold"/>
                <a:ea typeface="Raleway Semi-Bold"/>
                <a:cs typeface="Raleway Semi-Bold"/>
                <a:sym typeface="Raleway Semi-Bold"/>
              </a:rPr>
              <a:t>• Open-source monitoring done by Watch Officers alongside other duties.</a:t>
            </a:r>
          </a:p>
          <a:p>
            <a:pPr>
              <a:lnSpc>
                <a:spcPts val="2181"/>
              </a:lnSpc>
              <a:spcBef>
                <a:spcPct val="0"/>
              </a:spcBef>
            </a:pPr>
            <a:br>
              <a:rPr lang="en-US" sz="2058" dirty="0">
                <a:solidFill>
                  <a:srgbClr val="FFFFFF"/>
                </a:solidFill>
                <a:latin typeface="Raleway Semi-Bold"/>
                <a:ea typeface="Raleway Semi-Bold"/>
                <a:cs typeface="Raleway Semi-Bold"/>
                <a:sym typeface="Raleway Semi-Bold"/>
              </a:rPr>
            </a:br>
            <a:r>
              <a:rPr lang="en-US" sz="2058" dirty="0">
                <a:solidFill>
                  <a:srgbClr val="FFFFFF"/>
                </a:solidFill>
                <a:latin typeface="Raleway Semi-Bold"/>
                <a:ea typeface="Raleway Semi-Bold"/>
                <a:cs typeface="Raleway Semi-Bold"/>
                <a:sym typeface="Raleway Semi-Bold"/>
              </a:rPr>
              <a:t>• First Alert used occasionally, not fully leveraged.</a:t>
            </a:r>
          </a:p>
          <a:p>
            <a:pPr>
              <a:lnSpc>
                <a:spcPts val="2181"/>
              </a:lnSpc>
              <a:spcBef>
                <a:spcPct val="0"/>
              </a:spcBef>
            </a:pPr>
            <a:br>
              <a:rPr lang="en-US" sz="2058" dirty="0">
                <a:solidFill>
                  <a:srgbClr val="FFFFFF"/>
                </a:solidFill>
                <a:latin typeface="Raleway Semi-Bold"/>
                <a:ea typeface="Raleway Semi-Bold"/>
                <a:cs typeface="Raleway Semi-Bold"/>
                <a:sym typeface="Raleway Semi-Bold"/>
              </a:rPr>
            </a:br>
            <a:r>
              <a:rPr lang="en-US" sz="2058" dirty="0">
                <a:solidFill>
                  <a:srgbClr val="FFFFFF"/>
                </a:solidFill>
                <a:latin typeface="Raleway Semi-Bold"/>
                <a:ea typeface="Raleway Semi-Bold"/>
                <a:cs typeface="Raleway Semi-Bold"/>
                <a:sym typeface="Raleway Semi-Bold"/>
              </a:rPr>
              <a:t>• OSINT recognized as time-intensive and requiring specialist focus.</a:t>
            </a:r>
          </a:p>
        </p:txBody>
      </p:sp>
      <p:sp>
        <p:nvSpPr>
          <p:cNvPr id="8" name="TextBox 8"/>
          <p:cNvSpPr txBox="1"/>
          <p:nvPr/>
        </p:nvSpPr>
        <p:spPr>
          <a:xfrm>
            <a:off x="2692536" y="1431726"/>
            <a:ext cx="1418817" cy="546303"/>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GOC OSINT</a:t>
            </a:r>
          </a:p>
        </p:txBody>
      </p:sp>
      <p:sp>
        <p:nvSpPr>
          <p:cNvPr id="10" name="TextBox 10"/>
          <p:cNvSpPr txBox="1"/>
          <p:nvPr/>
        </p:nvSpPr>
        <p:spPr>
          <a:xfrm>
            <a:off x="10250148" y="2163114"/>
            <a:ext cx="2019573" cy="1167826"/>
          </a:xfrm>
          <a:prstGeom prst="rect">
            <a:avLst/>
          </a:prstGeom>
        </p:spPr>
        <p:txBody>
          <a:bodyPr lIns="0" tIns="0" rIns="0" bIns="0" rtlCol="0" anchor="t">
            <a:spAutoFit/>
          </a:bodyPr>
          <a:lstStyle/>
          <a:p>
            <a:pPr algn="l">
              <a:lnSpc>
                <a:spcPts val="8936"/>
              </a:lnSpc>
              <a:spcBef>
                <a:spcPct val="0"/>
              </a:spcBef>
            </a:pPr>
            <a:r>
              <a:rPr lang="en-US" sz="8430" b="1">
                <a:solidFill>
                  <a:srgbClr val="FFFFFF"/>
                </a:solidFill>
                <a:latin typeface="TT Lakes Neue Bold"/>
                <a:ea typeface="TT Lakes Neue Bold"/>
                <a:cs typeface="TT Lakes Neue Bold"/>
                <a:sym typeface="TT Lakes Neue Bold"/>
              </a:rPr>
              <a:t>US</a:t>
            </a:r>
          </a:p>
        </p:txBody>
      </p:sp>
      <p:sp>
        <p:nvSpPr>
          <p:cNvPr id="11" name="TextBox 11"/>
          <p:cNvSpPr txBox="1"/>
          <p:nvPr/>
        </p:nvSpPr>
        <p:spPr>
          <a:xfrm>
            <a:off x="6018279" y="2163114"/>
            <a:ext cx="4335991" cy="1167826"/>
          </a:xfrm>
          <a:prstGeom prst="rect">
            <a:avLst/>
          </a:prstGeom>
        </p:spPr>
        <p:txBody>
          <a:bodyPr lIns="0" tIns="0" rIns="0" bIns="0" rtlCol="0" anchor="t">
            <a:spAutoFit/>
          </a:bodyPr>
          <a:lstStyle/>
          <a:p>
            <a:pPr algn="l">
              <a:lnSpc>
                <a:spcPts val="8936"/>
              </a:lnSpc>
              <a:spcBef>
                <a:spcPct val="0"/>
              </a:spcBef>
            </a:pPr>
            <a:r>
              <a:rPr lang="en-US" sz="8430" b="1" dirty="0">
                <a:solidFill>
                  <a:srgbClr val="84E3F8"/>
                </a:solidFill>
                <a:latin typeface="TT Lakes Neue Bold"/>
                <a:ea typeface="TT Lakes Neue Bold"/>
                <a:cs typeface="TT Lakes Neue Bold"/>
                <a:sym typeface="TT Lakes Neue Bold"/>
              </a:rPr>
              <a:t>ABOUT </a:t>
            </a:r>
          </a:p>
        </p:txBody>
      </p:sp>
      <p:sp>
        <p:nvSpPr>
          <p:cNvPr id="14" name="Freeform: Shape 13">
            <a:extLst>
              <a:ext uri="{FF2B5EF4-FFF2-40B4-BE49-F238E27FC236}">
                <a16:creationId xmlns:a16="http://schemas.microsoft.com/office/drawing/2014/main" id="{9FB71A1C-AF1E-293E-BC28-9C808DFF8F8E}"/>
              </a:ext>
            </a:extLst>
          </p:cNvPr>
          <p:cNvSpPr/>
          <p:nvPr/>
        </p:nvSpPr>
        <p:spPr>
          <a:xfrm>
            <a:off x="3426965" y="7385963"/>
            <a:ext cx="2533041" cy="1104684"/>
          </a:xfrm>
          <a:custGeom>
            <a:avLst/>
            <a:gdLst>
              <a:gd name="connsiteX0" fmla="*/ 2282933 w 2715894"/>
              <a:gd name="connsiteY0" fmla="*/ 0 h 1112704"/>
              <a:gd name="connsiteX1" fmla="*/ 2676333 w 2715894"/>
              <a:gd name="connsiteY1" fmla="*/ 162952 h 1112704"/>
              <a:gd name="connsiteX2" fmla="*/ 2715894 w 2715894"/>
              <a:gd name="connsiteY2" fmla="*/ 210900 h 1112704"/>
              <a:gd name="connsiteX3" fmla="*/ 2316818 w 2715894"/>
              <a:gd name="connsiteY3" fmla="*/ 210900 h 1112704"/>
              <a:gd name="connsiteX4" fmla="*/ 2282932 w 2715894"/>
              <a:gd name="connsiteY4" fmla="*/ 207484 h 1112704"/>
              <a:gd name="connsiteX5" fmla="*/ 1934065 w 2715894"/>
              <a:gd name="connsiteY5" fmla="*/ 556351 h 1112704"/>
              <a:gd name="connsiteX6" fmla="*/ 2282932 w 2715894"/>
              <a:gd name="connsiteY6" fmla="*/ 905218 h 1112704"/>
              <a:gd name="connsiteX7" fmla="*/ 2284733 w 2715894"/>
              <a:gd name="connsiteY7" fmla="*/ 905037 h 1112704"/>
              <a:gd name="connsiteX8" fmla="*/ 2284733 w 2715894"/>
              <a:gd name="connsiteY8" fmla="*/ 905219 h 1112704"/>
              <a:gd name="connsiteX9" fmla="*/ 2713077 w 2715894"/>
              <a:gd name="connsiteY9" fmla="*/ 905219 h 1112704"/>
              <a:gd name="connsiteX10" fmla="*/ 2676333 w 2715894"/>
              <a:gd name="connsiteY10" fmla="*/ 949753 h 1112704"/>
              <a:gd name="connsiteX11" fmla="*/ 2282933 w 2715894"/>
              <a:gd name="connsiteY11" fmla="*/ 1112704 h 1112704"/>
              <a:gd name="connsiteX12" fmla="*/ 1737884 w 2715894"/>
              <a:gd name="connsiteY12" fmla="*/ 668477 h 1112704"/>
              <a:gd name="connsiteX13" fmla="*/ 1737132 w 2715894"/>
              <a:gd name="connsiteY13" fmla="*/ 661014 h 1112704"/>
              <a:gd name="connsiteX14" fmla="*/ 229338 w 2715894"/>
              <a:gd name="connsiteY14" fmla="*/ 661014 h 1112704"/>
              <a:gd name="connsiteX15" fmla="*/ 193864 w 2715894"/>
              <a:gd name="connsiteY15" fmla="*/ 684932 h 1112704"/>
              <a:gd name="connsiteX16" fmla="*/ 139546 w 2715894"/>
              <a:gd name="connsiteY16" fmla="*/ 695898 h 1112704"/>
              <a:gd name="connsiteX17" fmla="*/ 0 w 2715894"/>
              <a:gd name="connsiteY17" fmla="*/ 556352 h 1112704"/>
              <a:gd name="connsiteX18" fmla="*/ 139546 w 2715894"/>
              <a:gd name="connsiteY18" fmla="*/ 416806 h 1112704"/>
              <a:gd name="connsiteX19" fmla="*/ 193864 w 2715894"/>
              <a:gd name="connsiteY19" fmla="*/ 427772 h 1112704"/>
              <a:gd name="connsiteX20" fmla="*/ 229343 w 2715894"/>
              <a:gd name="connsiteY20" fmla="*/ 451693 h 1112704"/>
              <a:gd name="connsiteX21" fmla="*/ 1737132 w 2715894"/>
              <a:gd name="connsiteY21" fmla="*/ 451693 h 1112704"/>
              <a:gd name="connsiteX22" fmla="*/ 1737884 w 2715894"/>
              <a:gd name="connsiteY22" fmla="*/ 444228 h 1112704"/>
              <a:gd name="connsiteX23" fmla="*/ 2282933 w 2715894"/>
              <a:gd name="connsiteY23" fmla="*/ 0 h 111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5894" h="1112704">
                <a:moveTo>
                  <a:pt x="2282933" y="0"/>
                </a:moveTo>
                <a:cubicBezTo>
                  <a:pt x="2436566" y="0"/>
                  <a:pt x="2575654" y="62272"/>
                  <a:pt x="2676333" y="162952"/>
                </a:cubicBezTo>
                <a:lnTo>
                  <a:pt x="2715894" y="210900"/>
                </a:lnTo>
                <a:lnTo>
                  <a:pt x="2316818" y="210900"/>
                </a:lnTo>
                <a:lnTo>
                  <a:pt x="2282932" y="207484"/>
                </a:lnTo>
                <a:cubicBezTo>
                  <a:pt x="2090258" y="207484"/>
                  <a:pt x="1934065" y="363677"/>
                  <a:pt x="1934065" y="556351"/>
                </a:cubicBezTo>
                <a:cubicBezTo>
                  <a:pt x="1934065" y="749025"/>
                  <a:pt x="2090258" y="905218"/>
                  <a:pt x="2282932" y="905218"/>
                </a:cubicBezTo>
                <a:lnTo>
                  <a:pt x="2284733" y="905037"/>
                </a:lnTo>
                <a:lnTo>
                  <a:pt x="2284733" y="905219"/>
                </a:lnTo>
                <a:lnTo>
                  <a:pt x="2713077" y="905219"/>
                </a:lnTo>
                <a:lnTo>
                  <a:pt x="2676333" y="949753"/>
                </a:lnTo>
                <a:cubicBezTo>
                  <a:pt x="2575654" y="1050432"/>
                  <a:pt x="2436566" y="1112704"/>
                  <a:pt x="2282933" y="1112704"/>
                </a:cubicBezTo>
                <a:cubicBezTo>
                  <a:pt x="2014076" y="1112704"/>
                  <a:pt x="1789762" y="921997"/>
                  <a:pt x="1737884" y="668477"/>
                </a:cubicBezTo>
                <a:lnTo>
                  <a:pt x="1737132" y="661014"/>
                </a:lnTo>
                <a:lnTo>
                  <a:pt x="229338" y="661014"/>
                </a:lnTo>
                <a:lnTo>
                  <a:pt x="193864" y="684932"/>
                </a:lnTo>
                <a:cubicBezTo>
                  <a:pt x="177169" y="691993"/>
                  <a:pt x="158813" y="695898"/>
                  <a:pt x="139546" y="695898"/>
                </a:cubicBezTo>
                <a:cubicBezTo>
                  <a:pt x="62477" y="695898"/>
                  <a:pt x="0" y="633421"/>
                  <a:pt x="0" y="556352"/>
                </a:cubicBezTo>
                <a:cubicBezTo>
                  <a:pt x="0" y="479283"/>
                  <a:pt x="62477" y="416806"/>
                  <a:pt x="139546" y="416806"/>
                </a:cubicBezTo>
                <a:cubicBezTo>
                  <a:pt x="158813" y="416806"/>
                  <a:pt x="177169" y="420711"/>
                  <a:pt x="193864" y="427772"/>
                </a:cubicBezTo>
                <a:lnTo>
                  <a:pt x="229343" y="451693"/>
                </a:lnTo>
                <a:lnTo>
                  <a:pt x="1737132" y="451693"/>
                </a:lnTo>
                <a:lnTo>
                  <a:pt x="1737884" y="444228"/>
                </a:lnTo>
                <a:cubicBezTo>
                  <a:pt x="1789762" y="190707"/>
                  <a:pt x="2014076" y="0"/>
                  <a:pt x="2282933" y="0"/>
                </a:cubicBezTo>
                <a:close/>
              </a:path>
            </a:pathLst>
          </a:custGeom>
          <a:solidFill>
            <a:srgbClr val="84E3F8"/>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ndParaRPr>
          </a:p>
        </p:txBody>
      </p:sp>
      <p:sp>
        <p:nvSpPr>
          <p:cNvPr id="15" name="Freeform: Shape 14">
            <a:extLst>
              <a:ext uri="{FF2B5EF4-FFF2-40B4-BE49-F238E27FC236}">
                <a16:creationId xmlns:a16="http://schemas.microsoft.com/office/drawing/2014/main" id="{88DDB399-B6B1-EFF8-3607-61A46D5C90F4}"/>
              </a:ext>
            </a:extLst>
          </p:cNvPr>
          <p:cNvSpPr/>
          <p:nvPr/>
        </p:nvSpPr>
        <p:spPr>
          <a:xfrm>
            <a:off x="5431070" y="7385963"/>
            <a:ext cx="2533041" cy="1104684"/>
          </a:xfrm>
          <a:custGeom>
            <a:avLst/>
            <a:gdLst>
              <a:gd name="connsiteX0" fmla="*/ 2282933 w 2715894"/>
              <a:gd name="connsiteY0" fmla="*/ 0 h 1112704"/>
              <a:gd name="connsiteX1" fmla="*/ 2676333 w 2715894"/>
              <a:gd name="connsiteY1" fmla="*/ 162952 h 1112704"/>
              <a:gd name="connsiteX2" fmla="*/ 2715894 w 2715894"/>
              <a:gd name="connsiteY2" fmla="*/ 210900 h 1112704"/>
              <a:gd name="connsiteX3" fmla="*/ 2316818 w 2715894"/>
              <a:gd name="connsiteY3" fmla="*/ 210900 h 1112704"/>
              <a:gd name="connsiteX4" fmla="*/ 2282932 w 2715894"/>
              <a:gd name="connsiteY4" fmla="*/ 207484 h 1112704"/>
              <a:gd name="connsiteX5" fmla="*/ 1934065 w 2715894"/>
              <a:gd name="connsiteY5" fmla="*/ 556351 h 1112704"/>
              <a:gd name="connsiteX6" fmla="*/ 2282932 w 2715894"/>
              <a:gd name="connsiteY6" fmla="*/ 905218 h 1112704"/>
              <a:gd name="connsiteX7" fmla="*/ 2284733 w 2715894"/>
              <a:gd name="connsiteY7" fmla="*/ 905037 h 1112704"/>
              <a:gd name="connsiteX8" fmla="*/ 2284733 w 2715894"/>
              <a:gd name="connsiteY8" fmla="*/ 905219 h 1112704"/>
              <a:gd name="connsiteX9" fmla="*/ 2713077 w 2715894"/>
              <a:gd name="connsiteY9" fmla="*/ 905219 h 1112704"/>
              <a:gd name="connsiteX10" fmla="*/ 2676333 w 2715894"/>
              <a:gd name="connsiteY10" fmla="*/ 949753 h 1112704"/>
              <a:gd name="connsiteX11" fmla="*/ 2282933 w 2715894"/>
              <a:gd name="connsiteY11" fmla="*/ 1112704 h 1112704"/>
              <a:gd name="connsiteX12" fmla="*/ 1737884 w 2715894"/>
              <a:gd name="connsiteY12" fmla="*/ 668477 h 1112704"/>
              <a:gd name="connsiteX13" fmla="*/ 1737132 w 2715894"/>
              <a:gd name="connsiteY13" fmla="*/ 661014 h 1112704"/>
              <a:gd name="connsiteX14" fmla="*/ 229338 w 2715894"/>
              <a:gd name="connsiteY14" fmla="*/ 661014 h 1112704"/>
              <a:gd name="connsiteX15" fmla="*/ 193864 w 2715894"/>
              <a:gd name="connsiteY15" fmla="*/ 684932 h 1112704"/>
              <a:gd name="connsiteX16" fmla="*/ 139546 w 2715894"/>
              <a:gd name="connsiteY16" fmla="*/ 695898 h 1112704"/>
              <a:gd name="connsiteX17" fmla="*/ 0 w 2715894"/>
              <a:gd name="connsiteY17" fmla="*/ 556352 h 1112704"/>
              <a:gd name="connsiteX18" fmla="*/ 139546 w 2715894"/>
              <a:gd name="connsiteY18" fmla="*/ 416806 h 1112704"/>
              <a:gd name="connsiteX19" fmla="*/ 193864 w 2715894"/>
              <a:gd name="connsiteY19" fmla="*/ 427772 h 1112704"/>
              <a:gd name="connsiteX20" fmla="*/ 229343 w 2715894"/>
              <a:gd name="connsiteY20" fmla="*/ 451693 h 1112704"/>
              <a:gd name="connsiteX21" fmla="*/ 1737132 w 2715894"/>
              <a:gd name="connsiteY21" fmla="*/ 451693 h 1112704"/>
              <a:gd name="connsiteX22" fmla="*/ 1737884 w 2715894"/>
              <a:gd name="connsiteY22" fmla="*/ 444228 h 1112704"/>
              <a:gd name="connsiteX23" fmla="*/ 2282933 w 2715894"/>
              <a:gd name="connsiteY23" fmla="*/ 0 h 111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5894" h="1112704">
                <a:moveTo>
                  <a:pt x="2282933" y="0"/>
                </a:moveTo>
                <a:cubicBezTo>
                  <a:pt x="2436566" y="0"/>
                  <a:pt x="2575654" y="62272"/>
                  <a:pt x="2676333" y="162952"/>
                </a:cubicBezTo>
                <a:lnTo>
                  <a:pt x="2715894" y="210900"/>
                </a:lnTo>
                <a:lnTo>
                  <a:pt x="2316818" y="210900"/>
                </a:lnTo>
                <a:lnTo>
                  <a:pt x="2282932" y="207484"/>
                </a:lnTo>
                <a:cubicBezTo>
                  <a:pt x="2090258" y="207484"/>
                  <a:pt x="1934065" y="363677"/>
                  <a:pt x="1934065" y="556351"/>
                </a:cubicBezTo>
                <a:cubicBezTo>
                  <a:pt x="1934065" y="749025"/>
                  <a:pt x="2090258" y="905218"/>
                  <a:pt x="2282932" y="905218"/>
                </a:cubicBezTo>
                <a:lnTo>
                  <a:pt x="2284733" y="905037"/>
                </a:lnTo>
                <a:lnTo>
                  <a:pt x="2284733" y="905219"/>
                </a:lnTo>
                <a:lnTo>
                  <a:pt x="2713077" y="905219"/>
                </a:lnTo>
                <a:lnTo>
                  <a:pt x="2676333" y="949753"/>
                </a:lnTo>
                <a:cubicBezTo>
                  <a:pt x="2575654" y="1050432"/>
                  <a:pt x="2436566" y="1112704"/>
                  <a:pt x="2282933" y="1112704"/>
                </a:cubicBezTo>
                <a:cubicBezTo>
                  <a:pt x="2014076" y="1112704"/>
                  <a:pt x="1789762" y="921997"/>
                  <a:pt x="1737884" y="668477"/>
                </a:cubicBezTo>
                <a:lnTo>
                  <a:pt x="1737132" y="661014"/>
                </a:lnTo>
                <a:lnTo>
                  <a:pt x="229338" y="661014"/>
                </a:lnTo>
                <a:lnTo>
                  <a:pt x="193864" y="684932"/>
                </a:lnTo>
                <a:cubicBezTo>
                  <a:pt x="177169" y="691993"/>
                  <a:pt x="158813" y="695898"/>
                  <a:pt x="139546" y="695898"/>
                </a:cubicBezTo>
                <a:cubicBezTo>
                  <a:pt x="62477" y="695898"/>
                  <a:pt x="0" y="633421"/>
                  <a:pt x="0" y="556352"/>
                </a:cubicBezTo>
                <a:cubicBezTo>
                  <a:pt x="0" y="479283"/>
                  <a:pt x="62477" y="416806"/>
                  <a:pt x="139546" y="416806"/>
                </a:cubicBezTo>
                <a:cubicBezTo>
                  <a:pt x="158813" y="416806"/>
                  <a:pt x="177169" y="420711"/>
                  <a:pt x="193864" y="427772"/>
                </a:cubicBezTo>
                <a:lnTo>
                  <a:pt x="229343" y="451693"/>
                </a:lnTo>
                <a:lnTo>
                  <a:pt x="1737132" y="451693"/>
                </a:lnTo>
                <a:lnTo>
                  <a:pt x="1737884" y="444228"/>
                </a:lnTo>
                <a:cubicBezTo>
                  <a:pt x="1789762" y="190707"/>
                  <a:pt x="2014076" y="0"/>
                  <a:pt x="2282933" y="0"/>
                </a:cubicBezTo>
                <a:close/>
              </a:path>
            </a:pathLst>
          </a:custGeom>
          <a:solidFill>
            <a:srgbClr val="17264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ndParaRPr>
          </a:p>
        </p:txBody>
      </p:sp>
      <p:sp>
        <p:nvSpPr>
          <p:cNvPr id="16" name="Freeform: Shape 15">
            <a:extLst>
              <a:ext uri="{FF2B5EF4-FFF2-40B4-BE49-F238E27FC236}">
                <a16:creationId xmlns:a16="http://schemas.microsoft.com/office/drawing/2014/main" id="{3992F9D3-CEA0-7267-3E52-F47DB69DD0F5}"/>
              </a:ext>
            </a:extLst>
          </p:cNvPr>
          <p:cNvSpPr/>
          <p:nvPr/>
        </p:nvSpPr>
        <p:spPr>
          <a:xfrm>
            <a:off x="7435175" y="7385963"/>
            <a:ext cx="2533041" cy="1104684"/>
          </a:xfrm>
          <a:custGeom>
            <a:avLst/>
            <a:gdLst>
              <a:gd name="connsiteX0" fmla="*/ 2282933 w 2715894"/>
              <a:gd name="connsiteY0" fmla="*/ 0 h 1112704"/>
              <a:gd name="connsiteX1" fmla="*/ 2676333 w 2715894"/>
              <a:gd name="connsiteY1" fmla="*/ 162952 h 1112704"/>
              <a:gd name="connsiteX2" fmla="*/ 2715894 w 2715894"/>
              <a:gd name="connsiteY2" fmla="*/ 210900 h 1112704"/>
              <a:gd name="connsiteX3" fmla="*/ 2316818 w 2715894"/>
              <a:gd name="connsiteY3" fmla="*/ 210900 h 1112704"/>
              <a:gd name="connsiteX4" fmla="*/ 2282932 w 2715894"/>
              <a:gd name="connsiteY4" fmla="*/ 207484 h 1112704"/>
              <a:gd name="connsiteX5" fmla="*/ 1934065 w 2715894"/>
              <a:gd name="connsiteY5" fmla="*/ 556351 h 1112704"/>
              <a:gd name="connsiteX6" fmla="*/ 2282932 w 2715894"/>
              <a:gd name="connsiteY6" fmla="*/ 905218 h 1112704"/>
              <a:gd name="connsiteX7" fmla="*/ 2284733 w 2715894"/>
              <a:gd name="connsiteY7" fmla="*/ 905037 h 1112704"/>
              <a:gd name="connsiteX8" fmla="*/ 2284733 w 2715894"/>
              <a:gd name="connsiteY8" fmla="*/ 905219 h 1112704"/>
              <a:gd name="connsiteX9" fmla="*/ 2713077 w 2715894"/>
              <a:gd name="connsiteY9" fmla="*/ 905219 h 1112704"/>
              <a:gd name="connsiteX10" fmla="*/ 2676333 w 2715894"/>
              <a:gd name="connsiteY10" fmla="*/ 949753 h 1112704"/>
              <a:gd name="connsiteX11" fmla="*/ 2282933 w 2715894"/>
              <a:gd name="connsiteY11" fmla="*/ 1112704 h 1112704"/>
              <a:gd name="connsiteX12" fmla="*/ 1737884 w 2715894"/>
              <a:gd name="connsiteY12" fmla="*/ 668477 h 1112704"/>
              <a:gd name="connsiteX13" fmla="*/ 1737132 w 2715894"/>
              <a:gd name="connsiteY13" fmla="*/ 661014 h 1112704"/>
              <a:gd name="connsiteX14" fmla="*/ 229338 w 2715894"/>
              <a:gd name="connsiteY14" fmla="*/ 661014 h 1112704"/>
              <a:gd name="connsiteX15" fmla="*/ 193864 w 2715894"/>
              <a:gd name="connsiteY15" fmla="*/ 684932 h 1112704"/>
              <a:gd name="connsiteX16" fmla="*/ 139546 w 2715894"/>
              <a:gd name="connsiteY16" fmla="*/ 695898 h 1112704"/>
              <a:gd name="connsiteX17" fmla="*/ 0 w 2715894"/>
              <a:gd name="connsiteY17" fmla="*/ 556352 h 1112704"/>
              <a:gd name="connsiteX18" fmla="*/ 139546 w 2715894"/>
              <a:gd name="connsiteY18" fmla="*/ 416806 h 1112704"/>
              <a:gd name="connsiteX19" fmla="*/ 193864 w 2715894"/>
              <a:gd name="connsiteY19" fmla="*/ 427772 h 1112704"/>
              <a:gd name="connsiteX20" fmla="*/ 229343 w 2715894"/>
              <a:gd name="connsiteY20" fmla="*/ 451693 h 1112704"/>
              <a:gd name="connsiteX21" fmla="*/ 1737132 w 2715894"/>
              <a:gd name="connsiteY21" fmla="*/ 451693 h 1112704"/>
              <a:gd name="connsiteX22" fmla="*/ 1737884 w 2715894"/>
              <a:gd name="connsiteY22" fmla="*/ 444228 h 1112704"/>
              <a:gd name="connsiteX23" fmla="*/ 2282933 w 2715894"/>
              <a:gd name="connsiteY23" fmla="*/ 0 h 111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5894" h="1112704">
                <a:moveTo>
                  <a:pt x="2282933" y="0"/>
                </a:moveTo>
                <a:cubicBezTo>
                  <a:pt x="2436566" y="0"/>
                  <a:pt x="2575654" y="62272"/>
                  <a:pt x="2676333" y="162952"/>
                </a:cubicBezTo>
                <a:lnTo>
                  <a:pt x="2715894" y="210900"/>
                </a:lnTo>
                <a:lnTo>
                  <a:pt x="2316818" y="210900"/>
                </a:lnTo>
                <a:lnTo>
                  <a:pt x="2282932" y="207484"/>
                </a:lnTo>
                <a:cubicBezTo>
                  <a:pt x="2090258" y="207484"/>
                  <a:pt x="1934065" y="363677"/>
                  <a:pt x="1934065" y="556351"/>
                </a:cubicBezTo>
                <a:cubicBezTo>
                  <a:pt x="1934065" y="749025"/>
                  <a:pt x="2090258" y="905218"/>
                  <a:pt x="2282932" y="905218"/>
                </a:cubicBezTo>
                <a:lnTo>
                  <a:pt x="2284733" y="905037"/>
                </a:lnTo>
                <a:lnTo>
                  <a:pt x="2284733" y="905219"/>
                </a:lnTo>
                <a:lnTo>
                  <a:pt x="2713077" y="905219"/>
                </a:lnTo>
                <a:lnTo>
                  <a:pt x="2676333" y="949753"/>
                </a:lnTo>
                <a:cubicBezTo>
                  <a:pt x="2575654" y="1050432"/>
                  <a:pt x="2436566" y="1112704"/>
                  <a:pt x="2282933" y="1112704"/>
                </a:cubicBezTo>
                <a:cubicBezTo>
                  <a:pt x="2014076" y="1112704"/>
                  <a:pt x="1789762" y="921997"/>
                  <a:pt x="1737884" y="668477"/>
                </a:cubicBezTo>
                <a:lnTo>
                  <a:pt x="1737132" y="661014"/>
                </a:lnTo>
                <a:lnTo>
                  <a:pt x="229338" y="661014"/>
                </a:lnTo>
                <a:lnTo>
                  <a:pt x="193864" y="684932"/>
                </a:lnTo>
                <a:cubicBezTo>
                  <a:pt x="177169" y="691993"/>
                  <a:pt x="158813" y="695898"/>
                  <a:pt x="139546" y="695898"/>
                </a:cubicBezTo>
                <a:cubicBezTo>
                  <a:pt x="62477" y="695898"/>
                  <a:pt x="0" y="633421"/>
                  <a:pt x="0" y="556352"/>
                </a:cubicBezTo>
                <a:cubicBezTo>
                  <a:pt x="0" y="479283"/>
                  <a:pt x="62477" y="416806"/>
                  <a:pt x="139546" y="416806"/>
                </a:cubicBezTo>
                <a:cubicBezTo>
                  <a:pt x="158813" y="416806"/>
                  <a:pt x="177169" y="420711"/>
                  <a:pt x="193864" y="427772"/>
                </a:cubicBezTo>
                <a:lnTo>
                  <a:pt x="229343" y="451693"/>
                </a:lnTo>
                <a:lnTo>
                  <a:pt x="1737132" y="451693"/>
                </a:lnTo>
                <a:lnTo>
                  <a:pt x="1737884" y="444228"/>
                </a:lnTo>
                <a:cubicBezTo>
                  <a:pt x="1789762" y="190707"/>
                  <a:pt x="2014076" y="0"/>
                  <a:pt x="2282933" y="0"/>
                </a:cubicBezTo>
                <a:close/>
              </a:path>
            </a:pathLst>
          </a:custGeom>
          <a:solidFill>
            <a:srgbClr val="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ndParaRPr>
          </a:p>
        </p:txBody>
      </p:sp>
      <p:sp>
        <p:nvSpPr>
          <p:cNvPr id="17" name="Freeform: Shape 16">
            <a:extLst>
              <a:ext uri="{FF2B5EF4-FFF2-40B4-BE49-F238E27FC236}">
                <a16:creationId xmlns:a16="http://schemas.microsoft.com/office/drawing/2014/main" id="{559D5067-6B10-5E5E-A8B9-440D8C535924}"/>
              </a:ext>
            </a:extLst>
          </p:cNvPr>
          <p:cNvSpPr/>
          <p:nvPr/>
        </p:nvSpPr>
        <p:spPr>
          <a:xfrm>
            <a:off x="9439279" y="7385963"/>
            <a:ext cx="2533041" cy="1104684"/>
          </a:xfrm>
          <a:custGeom>
            <a:avLst/>
            <a:gdLst>
              <a:gd name="connsiteX0" fmla="*/ 2282933 w 2715894"/>
              <a:gd name="connsiteY0" fmla="*/ 0 h 1112704"/>
              <a:gd name="connsiteX1" fmla="*/ 2676333 w 2715894"/>
              <a:gd name="connsiteY1" fmla="*/ 162952 h 1112704"/>
              <a:gd name="connsiteX2" fmla="*/ 2715894 w 2715894"/>
              <a:gd name="connsiteY2" fmla="*/ 210900 h 1112704"/>
              <a:gd name="connsiteX3" fmla="*/ 2316818 w 2715894"/>
              <a:gd name="connsiteY3" fmla="*/ 210900 h 1112704"/>
              <a:gd name="connsiteX4" fmla="*/ 2282932 w 2715894"/>
              <a:gd name="connsiteY4" fmla="*/ 207484 h 1112704"/>
              <a:gd name="connsiteX5" fmla="*/ 1934065 w 2715894"/>
              <a:gd name="connsiteY5" fmla="*/ 556351 h 1112704"/>
              <a:gd name="connsiteX6" fmla="*/ 2282932 w 2715894"/>
              <a:gd name="connsiteY6" fmla="*/ 905218 h 1112704"/>
              <a:gd name="connsiteX7" fmla="*/ 2284733 w 2715894"/>
              <a:gd name="connsiteY7" fmla="*/ 905037 h 1112704"/>
              <a:gd name="connsiteX8" fmla="*/ 2284733 w 2715894"/>
              <a:gd name="connsiteY8" fmla="*/ 905219 h 1112704"/>
              <a:gd name="connsiteX9" fmla="*/ 2713077 w 2715894"/>
              <a:gd name="connsiteY9" fmla="*/ 905219 h 1112704"/>
              <a:gd name="connsiteX10" fmla="*/ 2676333 w 2715894"/>
              <a:gd name="connsiteY10" fmla="*/ 949753 h 1112704"/>
              <a:gd name="connsiteX11" fmla="*/ 2282933 w 2715894"/>
              <a:gd name="connsiteY11" fmla="*/ 1112704 h 1112704"/>
              <a:gd name="connsiteX12" fmla="*/ 1737884 w 2715894"/>
              <a:gd name="connsiteY12" fmla="*/ 668477 h 1112704"/>
              <a:gd name="connsiteX13" fmla="*/ 1737132 w 2715894"/>
              <a:gd name="connsiteY13" fmla="*/ 661014 h 1112704"/>
              <a:gd name="connsiteX14" fmla="*/ 229338 w 2715894"/>
              <a:gd name="connsiteY14" fmla="*/ 661014 h 1112704"/>
              <a:gd name="connsiteX15" fmla="*/ 193864 w 2715894"/>
              <a:gd name="connsiteY15" fmla="*/ 684932 h 1112704"/>
              <a:gd name="connsiteX16" fmla="*/ 139546 w 2715894"/>
              <a:gd name="connsiteY16" fmla="*/ 695898 h 1112704"/>
              <a:gd name="connsiteX17" fmla="*/ 0 w 2715894"/>
              <a:gd name="connsiteY17" fmla="*/ 556352 h 1112704"/>
              <a:gd name="connsiteX18" fmla="*/ 139546 w 2715894"/>
              <a:gd name="connsiteY18" fmla="*/ 416806 h 1112704"/>
              <a:gd name="connsiteX19" fmla="*/ 193864 w 2715894"/>
              <a:gd name="connsiteY19" fmla="*/ 427772 h 1112704"/>
              <a:gd name="connsiteX20" fmla="*/ 229343 w 2715894"/>
              <a:gd name="connsiteY20" fmla="*/ 451693 h 1112704"/>
              <a:gd name="connsiteX21" fmla="*/ 1737132 w 2715894"/>
              <a:gd name="connsiteY21" fmla="*/ 451693 h 1112704"/>
              <a:gd name="connsiteX22" fmla="*/ 1737884 w 2715894"/>
              <a:gd name="connsiteY22" fmla="*/ 444228 h 1112704"/>
              <a:gd name="connsiteX23" fmla="*/ 2282933 w 2715894"/>
              <a:gd name="connsiteY23" fmla="*/ 0 h 111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5894" h="1112704">
                <a:moveTo>
                  <a:pt x="2282933" y="0"/>
                </a:moveTo>
                <a:cubicBezTo>
                  <a:pt x="2436566" y="0"/>
                  <a:pt x="2575654" y="62272"/>
                  <a:pt x="2676333" y="162952"/>
                </a:cubicBezTo>
                <a:lnTo>
                  <a:pt x="2715894" y="210900"/>
                </a:lnTo>
                <a:lnTo>
                  <a:pt x="2316818" y="210900"/>
                </a:lnTo>
                <a:lnTo>
                  <a:pt x="2282932" y="207484"/>
                </a:lnTo>
                <a:cubicBezTo>
                  <a:pt x="2090258" y="207484"/>
                  <a:pt x="1934065" y="363677"/>
                  <a:pt x="1934065" y="556351"/>
                </a:cubicBezTo>
                <a:cubicBezTo>
                  <a:pt x="1934065" y="749025"/>
                  <a:pt x="2090258" y="905218"/>
                  <a:pt x="2282932" y="905218"/>
                </a:cubicBezTo>
                <a:lnTo>
                  <a:pt x="2284733" y="905037"/>
                </a:lnTo>
                <a:lnTo>
                  <a:pt x="2284733" y="905219"/>
                </a:lnTo>
                <a:lnTo>
                  <a:pt x="2713077" y="905219"/>
                </a:lnTo>
                <a:lnTo>
                  <a:pt x="2676333" y="949753"/>
                </a:lnTo>
                <a:cubicBezTo>
                  <a:pt x="2575654" y="1050432"/>
                  <a:pt x="2436566" y="1112704"/>
                  <a:pt x="2282933" y="1112704"/>
                </a:cubicBezTo>
                <a:cubicBezTo>
                  <a:pt x="2014076" y="1112704"/>
                  <a:pt x="1789762" y="921997"/>
                  <a:pt x="1737884" y="668477"/>
                </a:cubicBezTo>
                <a:lnTo>
                  <a:pt x="1737132" y="661014"/>
                </a:lnTo>
                <a:lnTo>
                  <a:pt x="229338" y="661014"/>
                </a:lnTo>
                <a:lnTo>
                  <a:pt x="193864" y="684932"/>
                </a:lnTo>
                <a:cubicBezTo>
                  <a:pt x="177169" y="691993"/>
                  <a:pt x="158813" y="695898"/>
                  <a:pt x="139546" y="695898"/>
                </a:cubicBezTo>
                <a:cubicBezTo>
                  <a:pt x="62477" y="695898"/>
                  <a:pt x="0" y="633421"/>
                  <a:pt x="0" y="556352"/>
                </a:cubicBezTo>
                <a:cubicBezTo>
                  <a:pt x="0" y="479283"/>
                  <a:pt x="62477" y="416806"/>
                  <a:pt x="139546" y="416806"/>
                </a:cubicBezTo>
                <a:cubicBezTo>
                  <a:pt x="158813" y="416806"/>
                  <a:pt x="177169" y="420711"/>
                  <a:pt x="193864" y="427772"/>
                </a:cubicBezTo>
                <a:lnTo>
                  <a:pt x="229343" y="451693"/>
                </a:lnTo>
                <a:lnTo>
                  <a:pt x="1737132" y="451693"/>
                </a:lnTo>
                <a:lnTo>
                  <a:pt x="1737884" y="444228"/>
                </a:lnTo>
                <a:cubicBezTo>
                  <a:pt x="1789762" y="190707"/>
                  <a:pt x="2014076" y="0"/>
                  <a:pt x="2282933" y="0"/>
                </a:cubicBezTo>
                <a:close/>
              </a:path>
            </a:pathLst>
          </a:custGeom>
          <a:solidFill>
            <a:srgbClr val="84E3F8"/>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ndParaRPr>
          </a:p>
        </p:txBody>
      </p:sp>
      <p:sp>
        <p:nvSpPr>
          <p:cNvPr id="18" name="TextBox 17">
            <a:extLst>
              <a:ext uri="{FF2B5EF4-FFF2-40B4-BE49-F238E27FC236}">
                <a16:creationId xmlns:a16="http://schemas.microsoft.com/office/drawing/2014/main" id="{3438AB87-4284-1FA9-B62D-557C04FFBB0B}"/>
              </a:ext>
            </a:extLst>
          </p:cNvPr>
          <p:cNvSpPr txBox="1"/>
          <p:nvPr/>
        </p:nvSpPr>
        <p:spPr>
          <a:xfrm>
            <a:off x="7058591" y="6777085"/>
            <a:ext cx="915635"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solidFill>
                  <a:srgbClr val="172645"/>
                </a:solidFill>
                <a:effectLst/>
                <a:uLnTx/>
                <a:uFillTx/>
              </a:rPr>
              <a:t>2023</a:t>
            </a:r>
          </a:p>
        </p:txBody>
      </p:sp>
      <p:sp>
        <p:nvSpPr>
          <p:cNvPr id="19" name="TextBox 18">
            <a:extLst>
              <a:ext uri="{FF2B5EF4-FFF2-40B4-BE49-F238E27FC236}">
                <a16:creationId xmlns:a16="http://schemas.microsoft.com/office/drawing/2014/main" id="{DADEDC0F-FAAF-1C42-27F8-F2205DB192C4}"/>
              </a:ext>
            </a:extLst>
          </p:cNvPr>
          <p:cNvSpPr txBox="1"/>
          <p:nvPr/>
        </p:nvSpPr>
        <p:spPr>
          <a:xfrm>
            <a:off x="8771754" y="6751671"/>
            <a:ext cx="162256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rPr>
              <a:t>Sep 2023</a:t>
            </a:r>
            <a:r>
              <a:rPr kumimoji="0" lang="en-US" sz="2800" b="1" i="0" u="none" strike="noStrike" kern="0" cap="none" spc="0" normalizeH="0" baseline="0" noProof="0" dirty="0">
                <a:ln>
                  <a:noFill/>
                </a:ln>
                <a:solidFill>
                  <a:srgbClr val="6EA56C">
                    <a:lumMod val="75000"/>
                  </a:srgbClr>
                </a:solidFill>
                <a:effectLst/>
                <a:uLnTx/>
                <a:uFillTx/>
              </a:rPr>
              <a:t> </a:t>
            </a:r>
          </a:p>
        </p:txBody>
      </p:sp>
      <p:sp>
        <p:nvSpPr>
          <p:cNvPr id="20" name="TextBox 19">
            <a:extLst>
              <a:ext uri="{FF2B5EF4-FFF2-40B4-BE49-F238E27FC236}">
                <a16:creationId xmlns:a16="http://schemas.microsoft.com/office/drawing/2014/main" id="{1CBE76A8-E92C-0325-4183-BDCA98092B2F}"/>
              </a:ext>
            </a:extLst>
          </p:cNvPr>
          <p:cNvSpPr txBox="1"/>
          <p:nvPr/>
        </p:nvSpPr>
        <p:spPr>
          <a:xfrm>
            <a:off x="10773353" y="6785778"/>
            <a:ext cx="1665841"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B7EEFB"/>
                </a:solidFill>
                <a:effectLst/>
                <a:uLnTx/>
                <a:uFillTx/>
              </a:rPr>
              <a:t>Sept 2024</a:t>
            </a:r>
          </a:p>
        </p:txBody>
      </p:sp>
      <p:grpSp>
        <p:nvGrpSpPr>
          <p:cNvPr id="21" name="Group 20">
            <a:extLst>
              <a:ext uri="{FF2B5EF4-FFF2-40B4-BE49-F238E27FC236}">
                <a16:creationId xmlns:a16="http://schemas.microsoft.com/office/drawing/2014/main" id="{53D920FA-32D6-8380-4AD2-D7092578CF52}"/>
              </a:ext>
            </a:extLst>
          </p:cNvPr>
          <p:cNvGrpSpPr/>
          <p:nvPr/>
        </p:nvGrpSpPr>
        <p:grpSpPr>
          <a:xfrm>
            <a:off x="6869542" y="8591607"/>
            <a:ext cx="1535086" cy="1556761"/>
            <a:chOff x="3116346" y="2074963"/>
            <a:chExt cx="2663390" cy="1568060"/>
          </a:xfrm>
        </p:grpSpPr>
        <p:sp>
          <p:nvSpPr>
            <p:cNvPr id="36" name="TextBox 35">
              <a:extLst>
                <a:ext uri="{FF2B5EF4-FFF2-40B4-BE49-F238E27FC236}">
                  <a16:creationId xmlns:a16="http://schemas.microsoft.com/office/drawing/2014/main" id="{DF3D4FBA-AF33-3197-A785-D1FCD1B56E78}"/>
                </a:ext>
              </a:extLst>
            </p:cNvPr>
            <p:cNvSpPr txBox="1"/>
            <p:nvPr/>
          </p:nvSpPr>
          <p:spPr>
            <a:xfrm>
              <a:off x="3116346" y="2074963"/>
              <a:ext cx="2506981" cy="651022"/>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rgbClr val="172645"/>
                  </a:solidFill>
                  <a:effectLst/>
                  <a:uLnTx/>
                  <a:uFillTx/>
                </a:rPr>
                <a:t>Initial Use of First Alert</a:t>
              </a:r>
            </a:p>
          </p:txBody>
        </p:sp>
        <p:sp>
          <p:nvSpPr>
            <p:cNvPr id="37" name="TextBox 36">
              <a:extLst>
                <a:ext uri="{FF2B5EF4-FFF2-40B4-BE49-F238E27FC236}">
                  <a16:creationId xmlns:a16="http://schemas.microsoft.com/office/drawing/2014/main" id="{43A1B1D1-AAFD-D533-265A-66E7C37CD940}"/>
                </a:ext>
              </a:extLst>
            </p:cNvPr>
            <p:cNvSpPr txBox="1"/>
            <p:nvPr/>
          </p:nvSpPr>
          <p:spPr>
            <a:xfrm>
              <a:off x="3210510" y="2743993"/>
              <a:ext cx="2569226" cy="899030"/>
            </a:xfrm>
            <a:prstGeom prst="rect">
              <a:avLst/>
            </a:prstGeom>
            <a:noFill/>
          </p:spPr>
          <p:txBody>
            <a:bodyPr wrap="square" lIns="0" r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1">
                  <a:ln>
                    <a:noFill/>
                  </a:ln>
                  <a:solidFill>
                    <a:schemeClr val="bg1"/>
                  </a:solidFill>
                  <a:effectLst/>
                  <a:uLnTx/>
                  <a:uFillTx/>
                </a:rPr>
                <a:t>OSINT activities were informal and secondary to core responsibilities.</a:t>
              </a:r>
            </a:p>
          </p:txBody>
        </p:sp>
      </p:grpSp>
      <p:grpSp>
        <p:nvGrpSpPr>
          <p:cNvPr id="22" name="Group 21">
            <a:extLst>
              <a:ext uri="{FF2B5EF4-FFF2-40B4-BE49-F238E27FC236}">
                <a16:creationId xmlns:a16="http://schemas.microsoft.com/office/drawing/2014/main" id="{6368C5BA-5C08-A0FE-402A-A75BC2E13CEB}"/>
              </a:ext>
            </a:extLst>
          </p:cNvPr>
          <p:cNvGrpSpPr/>
          <p:nvPr/>
        </p:nvGrpSpPr>
        <p:grpSpPr>
          <a:xfrm>
            <a:off x="4381585" y="8611082"/>
            <a:ext cx="2259380" cy="1338828"/>
            <a:chOff x="-2888503" y="2567691"/>
            <a:chExt cx="3920048" cy="1348547"/>
          </a:xfrm>
        </p:grpSpPr>
        <p:sp>
          <p:nvSpPr>
            <p:cNvPr id="34" name="TextBox 33">
              <a:extLst>
                <a:ext uri="{FF2B5EF4-FFF2-40B4-BE49-F238E27FC236}">
                  <a16:creationId xmlns:a16="http://schemas.microsoft.com/office/drawing/2014/main" id="{137632F3-F88C-ECDF-289B-19F5F238A367}"/>
                </a:ext>
              </a:extLst>
            </p:cNvPr>
            <p:cNvSpPr txBox="1"/>
            <p:nvPr/>
          </p:nvSpPr>
          <p:spPr>
            <a:xfrm>
              <a:off x="-2888503" y="2567691"/>
              <a:ext cx="3920048" cy="651023"/>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rgbClr val="B7EEFB"/>
                  </a:solidFill>
                  <a:effectLst/>
                  <a:uLnTx/>
                  <a:uFillTx/>
                </a:rPr>
                <a:t>Freedom Convoy Demonstration</a:t>
              </a:r>
            </a:p>
          </p:txBody>
        </p:sp>
        <p:sp>
          <p:nvSpPr>
            <p:cNvPr id="35" name="TextBox 34">
              <a:extLst>
                <a:ext uri="{FF2B5EF4-FFF2-40B4-BE49-F238E27FC236}">
                  <a16:creationId xmlns:a16="http://schemas.microsoft.com/office/drawing/2014/main" id="{E816A4AC-F2F6-FEC8-9B99-27AF74377B8E}"/>
                </a:ext>
              </a:extLst>
            </p:cNvPr>
            <p:cNvSpPr txBox="1"/>
            <p:nvPr/>
          </p:nvSpPr>
          <p:spPr>
            <a:xfrm>
              <a:off x="-2218392" y="3218714"/>
              <a:ext cx="2808307" cy="697524"/>
            </a:xfrm>
            <a:prstGeom prst="rect">
              <a:avLst/>
            </a:prstGeom>
            <a:noFill/>
          </p:spPr>
          <p:txBody>
            <a:bodyPr wrap="square" lIns="0" r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i="0" u="none" strike="noStrike" kern="0" cap="none" spc="0" normalizeH="0" baseline="0" noProof="1">
                  <a:ln>
                    <a:noFill/>
                  </a:ln>
                  <a:solidFill>
                    <a:schemeClr val="bg1"/>
                  </a:solidFill>
                  <a:effectLst/>
                  <a:uLnTx/>
                  <a:uFillTx/>
                </a:rPr>
                <a:t>Highlighted the need for a dedicated OSINT capability at the GOC.</a:t>
              </a:r>
            </a:p>
          </p:txBody>
        </p:sp>
      </p:grpSp>
      <p:grpSp>
        <p:nvGrpSpPr>
          <p:cNvPr id="23" name="Group 22">
            <a:extLst>
              <a:ext uri="{FF2B5EF4-FFF2-40B4-BE49-F238E27FC236}">
                <a16:creationId xmlns:a16="http://schemas.microsoft.com/office/drawing/2014/main" id="{6B346AF7-F2F6-BF4F-211C-5AF95DE18062}"/>
              </a:ext>
            </a:extLst>
          </p:cNvPr>
          <p:cNvGrpSpPr/>
          <p:nvPr/>
        </p:nvGrpSpPr>
        <p:grpSpPr>
          <a:xfrm>
            <a:off x="8971091" y="8591605"/>
            <a:ext cx="1448480" cy="1360163"/>
            <a:chOff x="848978" y="2336713"/>
            <a:chExt cx="2513128" cy="1370035"/>
          </a:xfrm>
        </p:grpSpPr>
        <p:sp>
          <p:nvSpPr>
            <p:cNvPr id="32" name="TextBox 31">
              <a:extLst>
                <a:ext uri="{FF2B5EF4-FFF2-40B4-BE49-F238E27FC236}">
                  <a16:creationId xmlns:a16="http://schemas.microsoft.com/office/drawing/2014/main" id="{9ED47646-7ED4-F6DE-0D2D-86D032035FCC}"/>
                </a:ext>
              </a:extLst>
            </p:cNvPr>
            <p:cNvSpPr txBox="1"/>
            <p:nvPr/>
          </p:nvSpPr>
          <p:spPr>
            <a:xfrm>
              <a:off x="848978" y="2336713"/>
              <a:ext cx="2246064" cy="651022"/>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1">
                  <a:ln>
                    <a:noFill/>
                  </a:ln>
                  <a:solidFill>
                    <a:schemeClr val="bg1"/>
                  </a:solidFill>
                  <a:effectLst/>
                  <a:uLnTx/>
                  <a:uFillTx/>
                </a:rPr>
                <a:t>Integration with ArcGIS</a:t>
              </a:r>
            </a:p>
          </p:txBody>
        </p:sp>
        <p:sp>
          <p:nvSpPr>
            <p:cNvPr id="33" name="TextBox 32">
              <a:extLst>
                <a:ext uri="{FF2B5EF4-FFF2-40B4-BE49-F238E27FC236}">
                  <a16:creationId xmlns:a16="http://schemas.microsoft.com/office/drawing/2014/main" id="{50954726-C667-FC05-87E6-4166C5CAD338}"/>
                </a:ext>
              </a:extLst>
            </p:cNvPr>
            <p:cNvSpPr txBox="1"/>
            <p:nvPr/>
          </p:nvSpPr>
          <p:spPr>
            <a:xfrm>
              <a:off x="855126" y="3009225"/>
              <a:ext cx="2506980" cy="697523"/>
            </a:xfrm>
            <a:prstGeom prst="rect">
              <a:avLst/>
            </a:prstGeom>
            <a:noFill/>
          </p:spPr>
          <p:txBody>
            <a:bodyPr wrap="square" lIns="0" r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1">
                  <a:ln>
                    <a:noFill/>
                  </a:ln>
                  <a:solidFill>
                    <a:schemeClr val="bg1"/>
                  </a:solidFill>
                  <a:effectLst/>
                  <a:uLnTx/>
                  <a:uFillTx/>
                </a:rPr>
                <a:t>Enabled geospatial visualization of First Alert Data</a:t>
              </a:r>
            </a:p>
          </p:txBody>
        </p:sp>
      </p:grpSp>
      <p:grpSp>
        <p:nvGrpSpPr>
          <p:cNvPr id="24" name="Group 23">
            <a:extLst>
              <a:ext uri="{FF2B5EF4-FFF2-40B4-BE49-F238E27FC236}">
                <a16:creationId xmlns:a16="http://schemas.microsoft.com/office/drawing/2014/main" id="{F2C0B10A-9EDD-EB52-A7FC-D7C8A0213498}"/>
              </a:ext>
            </a:extLst>
          </p:cNvPr>
          <p:cNvGrpSpPr/>
          <p:nvPr/>
        </p:nvGrpSpPr>
        <p:grpSpPr>
          <a:xfrm>
            <a:off x="10763028" y="8359502"/>
            <a:ext cx="1686491" cy="1588811"/>
            <a:chOff x="332936" y="2065684"/>
            <a:chExt cx="2926080" cy="1600345"/>
          </a:xfrm>
        </p:grpSpPr>
        <p:sp>
          <p:nvSpPr>
            <p:cNvPr id="30" name="TextBox 29">
              <a:extLst>
                <a:ext uri="{FF2B5EF4-FFF2-40B4-BE49-F238E27FC236}">
                  <a16:creationId xmlns:a16="http://schemas.microsoft.com/office/drawing/2014/main" id="{9C3B84DD-6C7F-4924-C526-7446D2BB895D}"/>
                </a:ext>
              </a:extLst>
            </p:cNvPr>
            <p:cNvSpPr txBox="1"/>
            <p:nvPr/>
          </p:nvSpPr>
          <p:spPr>
            <a:xfrm>
              <a:off x="332936" y="2065684"/>
              <a:ext cx="2926080" cy="861774"/>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1">
                  <a:ln>
                    <a:noFill/>
                  </a:ln>
                  <a:solidFill>
                    <a:srgbClr val="B7EEFB"/>
                  </a:solidFill>
                  <a:effectLst/>
                  <a:uLnTx/>
                  <a:uFillTx/>
                </a:rPr>
                <a:t>OSINT Team Established</a:t>
              </a:r>
            </a:p>
          </p:txBody>
        </p:sp>
        <p:sp>
          <p:nvSpPr>
            <p:cNvPr id="31" name="TextBox 30">
              <a:extLst>
                <a:ext uri="{FF2B5EF4-FFF2-40B4-BE49-F238E27FC236}">
                  <a16:creationId xmlns:a16="http://schemas.microsoft.com/office/drawing/2014/main" id="{0307A5CA-EC48-7739-1D3A-7FDC4336B4AA}"/>
                </a:ext>
              </a:extLst>
            </p:cNvPr>
            <p:cNvSpPr txBox="1"/>
            <p:nvPr/>
          </p:nvSpPr>
          <p:spPr>
            <a:xfrm>
              <a:off x="612366" y="2968505"/>
              <a:ext cx="2506981" cy="697524"/>
            </a:xfrm>
            <a:prstGeom prst="rect">
              <a:avLst/>
            </a:prstGeom>
            <a:noFill/>
          </p:spPr>
          <p:txBody>
            <a:bodyPr wrap="square" lIns="0" r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1">
                  <a:ln>
                    <a:noFill/>
                  </a:ln>
                  <a:solidFill>
                    <a:schemeClr val="bg1"/>
                  </a:solidFill>
                  <a:effectLst/>
                  <a:uLnTx/>
                  <a:uFillTx/>
                </a:rPr>
                <a:t>Formal standing-up of the OSINT team within the GOC.</a:t>
              </a:r>
            </a:p>
          </p:txBody>
        </p:sp>
      </p:grpSp>
      <p:sp>
        <p:nvSpPr>
          <p:cNvPr id="25" name="TextBox 24">
            <a:extLst>
              <a:ext uri="{FF2B5EF4-FFF2-40B4-BE49-F238E27FC236}">
                <a16:creationId xmlns:a16="http://schemas.microsoft.com/office/drawing/2014/main" id="{EBBD01C9-C5E5-726F-7099-39FADC86B819}"/>
              </a:ext>
            </a:extLst>
          </p:cNvPr>
          <p:cNvSpPr txBox="1"/>
          <p:nvPr/>
        </p:nvSpPr>
        <p:spPr>
          <a:xfrm>
            <a:off x="5053459" y="6785779"/>
            <a:ext cx="915635"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B7EEFB"/>
                </a:solidFill>
                <a:effectLst/>
                <a:uLnTx/>
                <a:uFillTx/>
              </a:rPr>
              <a:t>2022</a:t>
            </a:r>
          </a:p>
        </p:txBody>
      </p:sp>
      <p:sp>
        <p:nvSpPr>
          <p:cNvPr id="26" name="TextBox 25">
            <a:extLst>
              <a:ext uri="{FF2B5EF4-FFF2-40B4-BE49-F238E27FC236}">
                <a16:creationId xmlns:a16="http://schemas.microsoft.com/office/drawing/2014/main" id="{F34C1B47-F6BF-0389-453B-533F29F1915B}"/>
              </a:ext>
            </a:extLst>
          </p:cNvPr>
          <p:cNvSpPr txBox="1"/>
          <p:nvPr/>
        </p:nvSpPr>
        <p:spPr>
          <a:xfrm>
            <a:off x="13182749" y="6785777"/>
            <a:ext cx="915635"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72645"/>
                </a:solidFill>
                <a:effectLst/>
                <a:uLnTx/>
                <a:uFillTx/>
              </a:rPr>
              <a:t>2025</a:t>
            </a:r>
          </a:p>
        </p:txBody>
      </p:sp>
      <p:sp>
        <p:nvSpPr>
          <p:cNvPr id="27" name="Freeform: Shape 26">
            <a:extLst>
              <a:ext uri="{FF2B5EF4-FFF2-40B4-BE49-F238E27FC236}">
                <a16:creationId xmlns:a16="http://schemas.microsoft.com/office/drawing/2014/main" id="{C3099453-C7C3-D597-1C80-53CAE3EBD807}"/>
              </a:ext>
            </a:extLst>
          </p:cNvPr>
          <p:cNvSpPr/>
          <p:nvPr/>
        </p:nvSpPr>
        <p:spPr>
          <a:xfrm>
            <a:off x="11443384" y="7799767"/>
            <a:ext cx="2259380" cy="277081"/>
          </a:xfrm>
          <a:custGeom>
            <a:avLst/>
            <a:gdLst>
              <a:gd name="connsiteX0" fmla="*/ 139546 w 2422478"/>
              <a:gd name="connsiteY0" fmla="*/ 0 h 279092"/>
              <a:gd name="connsiteX1" fmla="*/ 193864 w 2422478"/>
              <a:gd name="connsiteY1" fmla="*/ 10966 h 279092"/>
              <a:gd name="connsiteX2" fmla="*/ 229341 w 2422478"/>
              <a:gd name="connsiteY2" fmla="*/ 34886 h 279092"/>
              <a:gd name="connsiteX3" fmla="*/ 2193137 w 2422478"/>
              <a:gd name="connsiteY3" fmla="*/ 34886 h 279092"/>
              <a:gd name="connsiteX4" fmla="*/ 2228614 w 2422478"/>
              <a:gd name="connsiteY4" fmla="*/ 10966 h 279092"/>
              <a:gd name="connsiteX5" fmla="*/ 2282932 w 2422478"/>
              <a:gd name="connsiteY5" fmla="*/ 0 h 279092"/>
              <a:gd name="connsiteX6" fmla="*/ 2422478 w 2422478"/>
              <a:gd name="connsiteY6" fmla="*/ 139546 h 279092"/>
              <a:gd name="connsiteX7" fmla="*/ 2282932 w 2422478"/>
              <a:gd name="connsiteY7" fmla="*/ 279092 h 279092"/>
              <a:gd name="connsiteX8" fmla="*/ 2228614 w 2422478"/>
              <a:gd name="connsiteY8" fmla="*/ 268126 h 279092"/>
              <a:gd name="connsiteX9" fmla="*/ 2193138 w 2422478"/>
              <a:gd name="connsiteY9" fmla="*/ 244207 h 279092"/>
              <a:gd name="connsiteX10" fmla="*/ 229340 w 2422478"/>
              <a:gd name="connsiteY10" fmla="*/ 244207 h 279092"/>
              <a:gd name="connsiteX11" fmla="*/ 193864 w 2422478"/>
              <a:gd name="connsiteY11" fmla="*/ 268126 h 279092"/>
              <a:gd name="connsiteX12" fmla="*/ 139546 w 2422478"/>
              <a:gd name="connsiteY12" fmla="*/ 279092 h 279092"/>
              <a:gd name="connsiteX13" fmla="*/ 0 w 2422478"/>
              <a:gd name="connsiteY13" fmla="*/ 139546 h 279092"/>
              <a:gd name="connsiteX14" fmla="*/ 139546 w 2422478"/>
              <a:gd name="connsiteY14" fmla="*/ 0 h 27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2478" h="279092">
                <a:moveTo>
                  <a:pt x="139546" y="0"/>
                </a:moveTo>
                <a:cubicBezTo>
                  <a:pt x="158813" y="0"/>
                  <a:pt x="177169" y="3905"/>
                  <a:pt x="193864" y="10966"/>
                </a:cubicBezTo>
                <a:lnTo>
                  <a:pt x="229341" y="34886"/>
                </a:lnTo>
                <a:lnTo>
                  <a:pt x="2193137" y="34886"/>
                </a:lnTo>
                <a:lnTo>
                  <a:pt x="2228614" y="10966"/>
                </a:lnTo>
                <a:cubicBezTo>
                  <a:pt x="2245309" y="3905"/>
                  <a:pt x="2263665" y="0"/>
                  <a:pt x="2282932" y="0"/>
                </a:cubicBezTo>
                <a:cubicBezTo>
                  <a:pt x="2360001" y="0"/>
                  <a:pt x="2422478" y="62477"/>
                  <a:pt x="2422478" y="139546"/>
                </a:cubicBezTo>
                <a:cubicBezTo>
                  <a:pt x="2422478" y="216615"/>
                  <a:pt x="2360001" y="279092"/>
                  <a:pt x="2282932" y="279092"/>
                </a:cubicBezTo>
                <a:cubicBezTo>
                  <a:pt x="2263665" y="279092"/>
                  <a:pt x="2245309" y="275187"/>
                  <a:pt x="2228614" y="268126"/>
                </a:cubicBezTo>
                <a:lnTo>
                  <a:pt x="2193138" y="244207"/>
                </a:lnTo>
                <a:lnTo>
                  <a:pt x="229340" y="244207"/>
                </a:lnTo>
                <a:lnTo>
                  <a:pt x="193864" y="268126"/>
                </a:lnTo>
                <a:cubicBezTo>
                  <a:pt x="177169" y="275187"/>
                  <a:pt x="158813" y="279092"/>
                  <a:pt x="139546" y="279092"/>
                </a:cubicBezTo>
                <a:cubicBezTo>
                  <a:pt x="62477" y="279092"/>
                  <a:pt x="0" y="216615"/>
                  <a:pt x="0" y="139546"/>
                </a:cubicBezTo>
                <a:cubicBezTo>
                  <a:pt x="0" y="62477"/>
                  <a:pt x="62477" y="0"/>
                  <a:pt x="139546" y="0"/>
                </a:cubicBezTo>
                <a:close/>
              </a:path>
            </a:pathLst>
          </a:custGeom>
          <a:solidFill>
            <a:srgbClr val="17264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ndParaRPr>
          </a:p>
        </p:txBody>
      </p:sp>
      <p:sp>
        <p:nvSpPr>
          <p:cNvPr id="28" name="TextBox 27">
            <a:extLst>
              <a:ext uri="{FF2B5EF4-FFF2-40B4-BE49-F238E27FC236}">
                <a16:creationId xmlns:a16="http://schemas.microsoft.com/office/drawing/2014/main" id="{7A856BF1-05A9-B8D6-316E-453F9AC842A1}"/>
              </a:ext>
            </a:extLst>
          </p:cNvPr>
          <p:cNvSpPr txBox="1"/>
          <p:nvPr/>
        </p:nvSpPr>
        <p:spPr>
          <a:xfrm>
            <a:off x="12797320" y="8323789"/>
            <a:ext cx="1686491" cy="855564"/>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1">
                <a:ln>
                  <a:noFill/>
                </a:ln>
                <a:solidFill>
                  <a:srgbClr val="172645"/>
                </a:solidFill>
                <a:effectLst/>
                <a:uLnTx/>
                <a:uFillTx/>
              </a:rPr>
              <a:t>Custom Tool Created </a:t>
            </a:r>
          </a:p>
        </p:txBody>
      </p:sp>
      <p:sp>
        <p:nvSpPr>
          <p:cNvPr id="29" name="TextBox 28">
            <a:extLst>
              <a:ext uri="{FF2B5EF4-FFF2-40B4-BE49-F238E27FC236}">
                <a16:creationId xmlns:a16="http://schemas.microsoft.com/office/drawing/2014/main" id="{76F9B606-843D-E2E7-4E9A-80F0D4A6942F}"/>
              </a:ext>
            </a:extLst>
          </p:cNvPr>
          <p:cNvSpPr txBox="1"/>
          <p:nvPr/>
        </p:nvSpPr>
        <p:spPr>
          <a:xfrm>
            <a:off x="12939025" y="9241391"/>
            <a:ext cx="1518408" cy="923330"/>
          </a:xfrm>
          <a:prstGeom prst="rect">
            <a:avLst/>
          </a:prstGeom>
          <a:noFill/>
        </p:spPr>
        <p:txBody>
          <a:bodyPr wrap="square" lIns="0" r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1">
                <a:ln>
                  <a:noFill/>
                </a:ln>
                <a:solidFill>
                  <a:schemeClr val="bg1"/>
                </a:solidFill>
                <a:effectLst/>
                <a:uLnTx/>
                <a:uFillTx/>
              </a:rPr>
              <a:t>Streamlined collection, analysis, and visualization of open-source data</a:t>
            </a:r>
            <a:r>
              <a:rPr kumimoji="0" lang="en-US" sz="1500" b="0" i="0" u="none" strike="noStrike" kern="0" cap="none" spc="0" normalizeH="0" baseline="0" noProof="1">
                <a:ln>
                  <a:noFill/>
                </a:ln>
                <a:solidFill>
                  <a:schemeClr val="bg1"/>
                </a:solidFill>
                <a:effectLst/>
                <a:uLnTx/>
                <a:uFillTx/>
              </a:rPr>
              <a:t>.</a:t>
            </a:r>
          </a:p>
        </p:txBody>
      </p:sp>
      <p:sp>
        <p:nvSpPr>
          <p:cNvPr id="38" name="TextBox 7">
            <a:extLst>
              <a:ext uri="{FF2B5EF4-FFF2-40B4-BE49-F238E27FC236}">
                <a16:creationId xmlns:a16="http://schemas.microsoft.com/office/drawing/2014/main" id="{B02B8D09-3EBA-4A90-FA51-D5A898E7D7F3}"/>
              </a:ext>
            </a:extLst>
          </p:cNvPr>
          <p:cNvSpPr txBox="1"/>
          <p:nvPr/>
        </p:nvSpPr>
        <p:spPr>
          <a:xfrm>
            <a:off x="10773353" y="3862141"/>
            <a:ext cx="7015535" cy="2539157"/>
          </a:xfrm>
          <a:prstGeom prst="rect">
            <a:avLst/>
          </a:prstGeom>
        </p:spPr>
        <p:txBody>
          <a:bodyPr wrap="square" lIns="0" tIns="0" rIns="0" bIns="0" rtlCol="0" anchor="t">
            <a:spAutoFit/>
          </a:bodyPr>
          <a:lstStyle/>
          <a:p>
            <a:pPr>
              <a:lnSpc>
                <a:spcPts val="2181"/>
              </a:lnSpc>
              <a:spcBef>
                <a:spcPct val="0"/>
              </a:spcBef>
            </a:pPr>
            <a:r>
              <a:rPr lang="en-US" sz="2058" b="1" dirty="0">
                <a:solidFill>
                  <a:srgbClr val="FFFFFF"/>
                </a:solidFill>
                <a:latin typeface="Raleway Semi-Bold"/>
                <a:ea typeface="Raleway Semi-Bold"/>
                <a:cs typeface="Raleway Semi-Bold"/>
                <a:sym typeface="Raleway Semi-Bold"/>
              </a:rPr>
              <a:t>• </a:t>
            </a:r>
            <a:r>
              <a:rPr lang="en-US" sz="2058" dirty="0">
                <a:solidFill>
                  <a:srgbClr val="FFFFFF"/>
                </a:solidFill>
                <a:latin typeface="Raleway Semi-Bold"/>
                <a:ea typeface="Raleway Semi-Bold"/>
                <a:cs typeface="Raleway Semi-Bold"/>
                <a:sym typeface="Raleway Semi-Bold"/>
              </a:rPr>
              <a:t>Dedicated OSINT team created; expanded to 8 staff.</a:t>
            </a:r>
          </a:p>
          <a:p>
            <a:pPr>
              <a:lnSpc>
                <a:spcPts val="2181"/>
              </a:lnSpc>
              <a:spcBef>
                <a:spcPct val="0"/>
              </a:spcBef>
            </a:pPr>
            <a:br>
              <a:rPr lang="en-US" sz="2058" dirty="0">
                <a:solidFill>
                  <a:srgbClr val="FFFFFF"/>
                </a:solidFill>
                <a:latin typeface="Raleway Semi-Bold"/>
                <a:ea typeface="Raleway Semi-Bold"/>
                <a:cs typeface="Raleway Semi-Bold"/>
                <a:sym typeface="Raleway Semi-Bold"/>
              </a:rPr>
            </a:br>
            <a:r>
              <a:rPr lang="en-US" sz="2058" dirty="0">
                <a:solidFill>
                  <a:srgbClr val="FFFFFF"/>
                </a:solidFill>
                <a:latin typeface="Raleway Semi-Bold"/>
                <a:ea typeface="Raleway Semi-Bold"/>
                <a:cs typeface="Raleway Semi-Bold"/>
                <a:sym typeface="Raleway Semi-Bold"/>
              </a:rPr>
              <a:t>• First Alert embedded as primary early-warning tool.</a:t>
            </a:r>
          </a:p>
          <a:p>
            <a:pPr>
              <a:lnSpc>
                <a:spcPts val="2181"/>
              </a:lnSpc>
              <a:spcBef>
                <a:spcPct val="0"/>
              </a:spcBef>
            </a:pPr>
            <a:br>
              <a:rPr lang="en-US" sz="2058" dirty="0">
                <a:solidFill>
                  <a:srgbClr val="FFFFFF"/>
                </a:solidFill>
                <a:latin typeface="Raleway Semi-Bold"/>
                <a:ea typeface="Raleway Semi-Bold"/>
                <a:cs typeface="Raleway Semi-Bold"/>
                <a:sym typeface="Raleway Semi-Bold"/>
              </a:rPr>
            </a:br>
            <a:r>
              <a:rPr lang="en-US" sz="2058" dirty="0">
                <a:solidFill>
                  <a:srgbClr val="FFFFFF"/>
                </a:solidFill>
                <a:latin typeface="Raleway Semi-Bold"/>
                <a:ea typeface="Raleway Semi-Bold"/>
                <a:cs typeface="Raleway Semi-Bold"/>
                <a:sym typeface="Raleway Semi-Bold"/>
              </a:rPr>
              <a:t>• Capability gaps identified, need for depth collection and tailored outputs.</a:t>
            </a:r>
          </a:p>
          <a:p>
            <a:pPr>
              <a:lnSpc>
                <a:spcPts val="2181"/>
              </a:lnSpc>
              <a:spcBef>
                <a:spcPct val="0"/>
              </a:spcBef>
            </a:pPr>
            <a:br>
              <a:rPr lang="en-US" sz="2058" dirty="0">
                <a:solidFill>
                  <a:srgbClr val="FFFFFF"/>
                </a:solidFill>
                <a:latin typeface="Raleway Semi-Bold"/>
                <a:ea typeface="Raleway Semi-Bold"/>
                <a:cs typeface="Raleway Semi-Bold"/>
                <a:sym typeface="Raleway Semi-Bold"/>
              </a:rPr>
            </a:br>
            <a:r>
              <a:rPr lang="en-US" sz="2058" dirty="0">
                <a:solidFill>
                  <a:srgbClr val="FFFFFF"/>
                </a:solidFill>
                <a:latin typeface="Raleway Semi-Bold"/>
                <a:ea typeface="Raleway Semi-Bold"/>
                <a:cs typeface="Raleway Semi-Bold"/>
                <a:sym typeface="Raleway Semi-Bold"/>
              </a:rPr>
              <a:t>• Second tool developed to complement First Alert and extend coverage.</a:t>
            </a:r>
          </a:p>
        </p:txBody>
      </p:sp>
      <p:sp>
        <p:nvSpPr>
          <p:cNvPr id="39" name="Rectangle: Rounded Corners 38">
            <a:extLst>
              <a:ext uri="{FF2B5EF4-FFF2-40B4-BE49-F238E27FC236}">
                <a16:creationId xmlns:a16="http://schemas.microsoft.com/office/drawing/2014/main" id="{E7B326C9-154C-ACFE-A82A-61A9661A1E68}"/>
              </a:ext>
            </a:extLst>
          </p:cNvPr>
          <p:cNvSpPr/>
          <p:nvPr/>
        </p:nvSpPr>
        <p:spPr>
          <a:xfrm>
            <a:off x="1722175" y="3284203"/>
            <a:ext cx="2841890" cy="463629"/>
          </a:xfrm>
          <a:prstGeom prst="roundRect">
            <a:avLst>
              <a:gd name="adj" fmla="val 50000"/>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2023 Approach</a:t>
            </a:r>
          </a:p>
        </p:txBody>
      </p:sp>
      <p:sp>
        <p:nvSpPr>
          <p:cNvPr id="41" name="Rectangle: Rounded Corners 40">
            <a:extLst>
              <a:ext uri="{FF2B5EF4-FFF2-40B4-BE49-F238E27FC236}">
                <a16:creationId xmlns:a16="http://schemas.microsoft.com/office/drawing/2014/main" id="{F7EB19FA-49E6-D7C7-A28E-A3F29F033185}"/>
              </a:ext>
            </a:extLst>
          </p:cNvPr>
          <p:cNvSpPr/>
          <p:nvPr/>
        </p:nvSpPr>
        <p:spPr>
          <a:xfrm>
            <a:off x="12677439" y="3279635"/>
            <a:ext cx="2841890" cy="463629"/>
          </a:xfrm>
          <a:prstGeom prst="roundRect">
            <a:avLst>
              <a:gd name="adj" fmla="val 50000"/>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Sept 2024 – Present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a:extLst>
            <a:ext uri="{FF2B5EF4-FFF2-40B4-BE49-F238E27FC236}">
              <a16:creationId xmlns:a16="http://schemas.microsoft.com/office/drawing/2014/main" id="{306D7F47-F05A-578B-D4D0-CFA7CC1224A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03A801-16F2-5CF5-ADF0-C00CDB46F823}"/>
              </a:ext>
            </a:extLst>
          </p:cNvPr>
          <p:cNvSpPr/>
          <p:nvPr/>
        </p:nvSpPr>
        <p:spPr>
          <a:xfrm>
            <a:off x="1711939" y="1306549"/>
            <a:ext cx="742265" cy="742265"/>
          </a:xfrm>
          <a:custGeom>
            <a:avLst/>
            <a:gdLst/>
            <a:ahLst/>
            <a:cxnLst/>
            <a:rect l="l" t="t" r="r" b="b"/>
            <a:pathLst>
              <a:path w="742265" h="742265">
                <a:moveTo>
                  <a:pt x="0" y="0"/>
                </a:moveTo>
                <a:lnTo>
                  <a:pt x="742264" y="0"/>
                </a:lnTo>
                <a:lnTo>
                  <a:pt x="742264" y="742265"/>
                </a:lnTo>
                <a:lnTo>
                  <a:pt x="0" y="7422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99E2E793-FDA1-3C8E-AD2C-D110BA98D69C}"/>
              </a:ext>
            </a:extLst>
          </p:cNvPr>
          <p:cNvGrpSpPr/>
          <p:nvPr/>
        </p:nvGrpSpPr>
        <p:grpSpPr>
          <a:xfrm>
            <a:off x="8726356" y="-1898039"/>
            <a:ext cx="9981859" cy="13795182"/>
            <a:chOff x="0" y="0"/>
            <a:chExt cx="2628967" cy="3633299"/>
          </a:xfrm>
        </p:grpSpPr>
        <p:sp>
          <p:nvSpPr>
            <p:cNvPr id="4" name="Freeform 4">
              <a:extLst>
                <a:ext uri="{FF2B5EF4-FFF2-40B4-BE49-F238E27FC236}">
                  <a16:creationId xmlns:a16="http://schemas.microsoft.com/office/drawing/2014/main" id="{8B8E6602-1ECF-625F-2B94-993E184397E3}"/>
                </a:ext>
              </a:extLst>
            </p:cNvPr>
            <p:cNvSpPr/>
            <p:nvPr/>
          </p:nvSpPr>
          <p:spPr>
            <a:xfrm>
              <a:off x="0" y="0"/>
              <a:ext cx="2628967" cy="3633299"/>
            </a:xfrm>
            <a:custGeom>
              <a:avLst/>
              <a:gdLst/>
              <a:ahLst/>
              <a:cxnLst/>
              <a:rect l="l" t="t" r="r" b="b"/>
              <a:pathLst>
                <a:path w="2628967" h="3633299">
                  <a:moveTo>
                    <a:pt x="0" y="0"/>
                  </a:moveTo>
                  <a:lnTo>
                    <a:pt x="2628967" y="0"/>
                  </a:lnTo>
                  <a:lnTo>
                    <a:pt x="2628967" y="3633299"/>
                  </a:lnTo>
                  <a:lnTo>
                    <a:pt x="0" y="3633299"/>
                  </a:lnTo>
                  <a:close/>
                </a:path>
              </a:pathLst>
            </a:custGeom>
            <a:gradFill rotWithShape="1">
              <a:gsLst>
                <a:gs pos="0">
                  <a:srgbClr val="131F40">
                    <a:alpha val="75000"/>
                  </a:srgbClr>
                </a:gs>
                <a:gs pos="100000">
                  <a:srgbClr val="3D6D81">
                    <a:alpha val="75000"/>
                  </a:srgbClr>
                </a:gs>
              </a:gsLst>
              <a:lin ang="0"/>
            </a:gradFill>
          </p:spPr>
          <p:txBody>
            <a:bodyPr/>
            <a:lstStyle/>
            <a:p>
              <a:endParaRPr lang="en-US"/>
            </a:p>
          </p:txBody>
        </p:sp>
        <p:sp>
          <p:nvSpPr>
            <p:cNvPr id="5" name="TextBox 5">
              <a:extLst>
                <a:ext uri="{FF2B5EF4-FFF2-40B4-BE49-F238E27FC236}">
                  <a16:creationId xmlns:a16="http://schemas.microsoft.com/office/drawing/2014/main" id="{2E4EDAB3-F443-7FCC-8FB6-B25C98B1676B}"/>
                </a:ext>
              </a:extLst>
            </p:cNvPr>
            <p:cNvSpPr txBox="1"/>
            <p:nvPr/>
          </p:nvSpPr>
          <p:spPr>
            <a:xfrm>
              <a:off x="0" y="28575"/>
              <a:ext cx="2628967" cy="3604724"/>
            </a:xfrm>
            <a:prstGeom prst="rect">
              <a:avLst/>
            </a:prstGeom>
          </p:spPr>
          <p:txBody>
            <a:bodyPr lIns="50800" tIns="50800" rIns="50800" bIns="50800" rtlCol="0" anchor="ctr"/>
            <a:lstStyle/>
            <a:p>
              <a:pPr algn="ctr">
                <a:lnSpc>
                  <a:spcPts val="2181"/>
                </a:lnSpc>
              </a:pPr>
              <a:endParaRPr/>
            </a:p>
          </p:txBody>
        </p:sp>
      </p:grpSp>
      <p:sp>
        <p:nvSpPr>
          <p:cNvPr id="6" name="Freeform 6">
            <a:extLst>
              <a:ext uri="{FF2B5EF4-FFF2-40B4-BE49-F238E27FC236}">
                <a16:creationId xmlns:a16="http://schemas.microsoft.com/office/drawing/2014/main" id="{84AEF3AA-6372-400A-B59D-65A3FAD88B19}"/>
              </a:ext>
            </a:extLst>
          </p:cNvPr>
          <p:cNvSpPr/>
          <p:nvPr/>
        </p:nvSpPr>
        <p:spPr>
          <a:xfrm rot="-5400000">
            <a:off x="1300272" y="3327963"/>
            <a:ext cx="7421720" cy="5573037"/>
          </a:xfrm>
          <a:custGeom>
            <a:avLst/>
            <a:gdLst/>
            <a:ahLst/>
            <a:cxnLst/>
            <a:rect l="l" t="t" r="r" b="b"/>
            <a:pathLst>
              <a:path w="7421720" h="5573037">
                <a:moveTo>
                  <a:pt x="0" y="0"/>
                </a:moveTo>
                <a:lnTo>
                  <a:pt x="7421719" y="0"/>
                </a:lnTo>
                <a:lnTo>
                  <a:pt x="7421719" y="5573036"/>
                </a:lnTo>
                <a:lnTo>
                  <a:pt x="0" y="55730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07C756BD-95BB-A057-DB6F-37BBA117156C}"/>
              </a:ext>
            </a:extLst>
          </p:cNvPr>
          <p:cNvSpPr txBox="1"/>
          <p:nvPr/>
        </p:nvSpPr>
        <p:spPr>
          <a:xfrm>
            <a:off x="2692536" y="1431726"/>
            <a:ext cx="1418817" cy="546303"/>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GOC OSINT</a:t>
            </a:r>
          </a:p>
        </p:txBody>
      </p:sp>
      <p:sp>
        <p:nvSpPr>
          <p:cNvPr id="10" name="TextBox 10">
            <a:extLst>
              <a:ext uri="{FF2B5EF4-FFF2-40B4-BE49-F238E27FC236}">
                <a16:creationId xmlns:a16="http://schemas.microsoft.com/office/drawing/2014/main" id="{785DEAF2-0CBD-E594-0F74-A91736906AA9}"/>
              </a:ext>
            </a:extLst>
          </p:cNvPr>
          <p:cNvSpPr txBox="1"/>
          <p:nvPr/>
        </p:nvSpPr>
        <p:spPr>
          <a:xfrm>
            <a:off x="9449807" y="3143945"/>
            <a:ext cx="6436672" cy="1180323"/>
          </a:xfrm>
          <a:prstGeom prst="rect">
            <a:avLst/>
          </a:prstGeom>
        </p:spPr>
        <p:txBody>
          <a:bodyPr lIns="0" tIns="0" rIns="0" bIns="0" rtlCol="0" anchor="t">
            <a:spAutoFit/>
          </a:bodyPr>
          <a:lstStyle/>
          <a:p>
            <a:pPr algn="l">
              <a:lnSpc>
                <a:spcPts val="8936"/>
              </a:lnSpc>
              <a:spcBef>
                <a:spcPct val="0"/>
              </a:spcBef>
            </a:pPr>
            <a:r>
              <a:rPr lang="en-US" sz="8430" b="1" dirty="0">
                <a:solidFill>
                  <a:srgbClr val="84E3F8"/>
                </a:solidFill>
                <a:latin typeface="TT Lakes Neue Bold"/>
                <a:ea typeface="TT Lakes Neue Bold"/>
                <a:cs typeface="TT Lakes Neue Bold"/>
                <a:sym typeface="TT Lakes Neue Bold"/>
              </a:rPr>
              <a:t>VALUE</a:t>
            </a:r>
            <a:r>
              <a:rPr lang="en-US" sz="8430" b="1" dirty="0">
                <a:solidFill>
                  <a:srgbClr val="FFFFFF"/>
                </a:solidFill>
                <a:latin typeface="TT Lakes Neue Bold"/>
                <a:ea typeface="TT Lakes Neue Bold"/>
                <a:cs typeface="TT Lakes Neue Bold"/>
                <a:sym typeface="TT Lakes Neue Bold"/>
              </a:rPr>
              <a:t> </a:t>
            </a:r>
          </a:p>
        </p:txBody>
      </p:sp>
      <p:sp>
        <p:nvSpPr>
          <p:cNvPr id="11" name="TextBox 11">
            <a:extLst>
              <a:ext uri="{FF2B5EF4-FFF2-40B4-BE49-F238E27FC236}">
                <a16:creationId xmlns:a16="http://schemas.microsoft.com/office/drawing/2014/main" id="{03A85347-B8E8-BFA1-AE6D-C4CD9491FA29}"/>
              </a:ext>
            </a:extLst>
          </p:cNvPr>
          <p:cNvSpPr txBox="1"/>
          <p:nvPr/>
        </p:nvSpPr>
        <p:spPr>
          <a:xfrm>
            <a:off x="9449806" y="2163114"/>
            <a:ext cx="8609593" cy="1180323"/>
          </a:xfrm>
          <a:prstGeom prst="rect">
            <a:avLst/>
          </a:prstGeom>
        </p:spPr>
        <p:txBody>
          <a:bodyPr wrap="square" lIns="0" tIns="0" rIns="0" bIns="0" rtlCol="0" anchor="t">
            <a:spAutoFit/>
          </a:bodyPr>
          <a:lstStyle/>
          <a:p>
            <a:pPr algn="l">
              <a:lnSpc>
                <a:spcPts val="8936"/>
              </a:lnSpc>
              <a:spcBef>
                <a:spcPct val="0"/>
              </a:spcBef>
            </a:pPr>
            <a:r>
              <a:rPr lang="en-US" sz="8430" b="1" dirty="0">
                <a:solidFill>
                  <a:srgbClr val="84E3F8"/>
                </a:solidFill>
                <a:latin typeface="TT Lakes Neue Bold"/>
                <a:ea typeface="TT Lakes Neue Bold"/>
                <a:cs typeface="TT Lakes Neue Bold"/>
                <a:sym typeface="TT Lakes Neue Bold"/>
              </a:rPr>
              <a:t>OPERATIONAL </a:t>
            </a:r>
          </a:p>
        </p:txBody>
      </p:sp>
      <p:sp>
        <p:nvSpPr>
          <p:cNvPr id="13" name="TextBox 13">
            <a:extLst>
              <a:ext uri="{FF2B5EF4-FFF2-40B4-BE49-F238E27FC236}">
                <a16:creationId xmlns:a16="http://schemas.microsoft.com/office/drawing/2014/main" id="{9254390E-F1B0-7467-DB0D-20BA82FFA3D2}"/>
              </a:ext>
            </a:extLst>
          </p:cNvPr>
          <p:cNvSpPr txBox="1"/>
          <p:nvPr/>
        </p:nvSpPr>
        <p:spPr>
          <a:xfrm>
            <a:off x="9449805" y="4464900"/>
            <a:ext cx="7284546" cy="5099794"/>
          </a:xfrm>
          <a:prstGeom prst="rect">
            <a:avLst/>
          </a:prstGeom>
        </p:spPr>
        <p:txBody>
          <a:bodyPr lIns="0" tIns="0" rIns="0" bIns="0" rtlCol="0" anchor="t">
            <a:spAutoFit/>
          </a:bodyPr>
          <a:lstStyle/>
          <a:p>
            <a:pPr marL="0" marR="0" lvl="0" indent="0" algn="l" defTabSz="914400" rtl="0" eaLnBrk="1" fontAlgn="auto" latinLnBrk="0" hangingPunct="1">
              <a:lnSpc>
                <a:spcPts val="2181"/>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Raleway Semi-Bold"/>
                <a:ea typeface="Raleway Semi-Bold"/>
                <a:cs typeface="Raleway Semi-Bold"/>
                <a:sym typeface="Raleway Semi-Bold"/>
              </a:rPr>
              <a:t>Early Warning Capability</a:t>
            </a:r>
            <a:endParaRPr kumimoji="0" lang="en-US" sz="2058" b="1" i="0" u="none" strike="noStrike" kern="1200" cap="none" spc="0" normalizeH="0" baseline="0" noProof="0" dirty="0">
              <a:ln>
                <a:noFill/>
              </a:ln>
              <a:solidFill>
                <a:srgbClr val="FFFFFF"/>
              </a:solidFill>
              <a:effectLst/>
              <a:uLnTx/>
              <a:uFillTx/>
              <a:latin typeface="Raleway Semi-Bold"/>
              <a:ea typeface="Raleway Semi-Bold"/>
              <a:cs typeface="Raleway Semi-Bold"/>
              <a:sym typeface="Raleway Semi-Bold"/>
            </a:endParaRPr>
          </a:p>
          <a:p>
            <a:pPr marL="0" marR="0" lvl="0" indent="0" algn="l" defTabSz="914400" rtl="0" eaLnBrk="1" fontAlgn="auto" latinLnBrk="0" hangingPunct="1">
              <a:lnSpc>
                <a:spcPts val="2181"/>
              </a:lnSpc>
              <a:spcBef>
                <a:spcPct val="0"/>
              </a:spcBef>
              <a:spcAft>
                <a:spcPts val="0"/>
              </a:spcAft>
              <a:buClrTx/>
              <a:buSzTx/>
              <a:buFontTx/>
              <a:buNone/>
              <a:tabLst/>
              <a:defRPr/>
            </a:pPr>
            <a:r>
              <a:rPr kumimoji="0" lang="en-US" sz="2058" b="0" i="0" u="none" strike="noStrike" kern="1200" cap="none" spc="0" normalizeH="0" baseline="0" noProof="0" dirty="0">
                <a:ln>
                  <a:noFill/>
                </a:ln>
                <a:solidFill>
                  <a:srgbClr val="FFFFFF"/>
                </a:solidFill>
                <a:effectLst/>
                <a:uLnTx/>
                <a:uFillTx/>
                <a:latin typeface="Raleway" pitchFamily="2" charset="0"/>
                <a:ea typeface="Raleway Semi-Bold"/>
                <a:cs typeface="Raleway Semi-Bold"/>
                <a:sym typeface="Raleway Semi-Bold"/>
              </a:rPr>
              <a:t>Identifies the first signs of potential incidents and issues alerts promptly, allowing more time to prepare and coordinate.</a:t>
            </a:r>
          </a:p>
          <a:p>
            <a:pPr algn="l">
              <a:lnSpc>
                <a:spcPts val="2181"/>
              </a:lnSpc>
              <a:spcBef>
                <a:spcPct val="0"/>
              </a:spcBef>
            </a:pPr>
            <a:endPar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a:p>
            <a:pPr algn="l">
              <a:lnSpc>
                <a:spcPts val="2181"/>
              </a:lnSpc>
              <a:spcBef>
                <a:spcPct val="0"/>
              </a:spcBef>
            </a:pPr>
            <a:endPar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a:p>
            <a:pPr algn="l">
              <a:lnSpc>
                <a:spcPts val="2181"/>
              </a:lnSpc>
              <a:spcBef>
                <a:spcPct val="0"/>
              </a:spcBef>
            </a:pPr>
            <a:r>
              <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rPr>
              <a:t>Situational Awareness</a:t>
            </a:r>
            <a:endParaRPr lang="en-US" sz="2058" dirty="0">
              <a:solidFill>
                <a:srgbClr val="FFFFFF"/>
              </a:solidFill>
              <a:latin typeface="Raleway" pitchFamily="2" charset="0"/>
              <a:ea typeface="Raleway Semi-Bold"/>
              <a:cs typeface="Raleway Semi-Bold"/>
              <a:sym typeface="Raleway Semi-Bold"/>
            </a:endParaRPr>
          </a:p>
          <a:p>
            <a:pPr algn="l">
              <a:lnSpc>
                <a:spcPts val="2181"/>
              </a:lnSpc>
              <a:spcBef>
                <a:spcPct val="0"/>
              </a:spcBef>
            </a:pPr>
            <a:r>
              <a:rPr lang="en-US" sz="2058" dirty="0">
                <a:solidFill>
                  <a:srgbClr val="FFFFFF"/>
                </a:solidFill>
                <a:latin typeface="Raleway" pitchFamily="2" charset="0"/>
                <a:ea typeface="Raleway Semi-Bold"/>
                <a:cs typeface="Raleway Semi-Bold"/>
                <a:sym typeface="Raleway Semi-Bold"/>
              </a:rPr>
              <a:t>Provides a clear picture of unfolding events, including public safety impacts and emerging risks, to give decision-makers the necessary context. </a:t>
            </a:r>
          </a:p>
          <a:p>
            <a:pPr algn="l">
              <a:lnSpc>
                <a:spcPts val="2181"/>
              </a:lnSpc>
              <a:spcBef>
                <a:spcPct val="0"/>
              </a:spcBef>
            </a:pPr>
            <a:endParaRPr lang="en-US" sz="2058"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a:p>
            <a:pPr algn="l">
              <a:lnSpc>
                <a:spcPts val="2181"/>
              </a:lnSpc>
              <a:spcBef>
                <a:spcPct val="0"/>
              </a:spcBef>
            </a:pPr>
            <a:endPar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a:p>
            <a:pPr algn="l">
              <a:lnSpc>
                <a:spcPts val="2181"/>
              </a:lnSpc>
              <a:spcBef>
                <a:spcPct val="0"/>
              </a:spcBef>
            </a:pPr>
            <a:r>
              <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rPr>
              <a:t>Accelerated Decision-Making</a:t>
            </a:r>
            <a:endParaRPr lang="en-US" sz="2058" b="1" dirty="0">
              <a:solidFill>
                <a:srgbClr val="FFFFFF"/>
              </a:solidFill>
              <a:latin typeface="Raleway Semi-Bold"/>
              <a:ea typeface="Raleway Semi-Bold"/>
              <a:cs typeface="Raleway Semi-Bold"/>
              <a:sym typeface="Raleway Semi-Bold"/>
            </a:endParaRPr>
          </a:p>
          <a:p>
            <a:pPr algn="l">
              <a:lnSpc>
                <a:spcPts val="2181"/>
              </a:lnSpc>
              <a:spcBef>
                <a:spcPct val="0"/>
              </a:spcBef>
            </a:pPr>
            <a:r>
              <a:rPr lang="en-US" sz="2058" dirty="0">
                <a:solidFill>
                  <a:srgbClr val="FFFFFF"/>
                </a:solidFill>
                <a:latin typeface="Raleway" pitchFamily="2" charset="0"/>
                <a:ea typeface="Raleway Semi-Bold"/>
                <a:cs typeface="Raleway Semi-Bold"/>
                <a:sym typeface="Raleway Semi-Bold"/>
              </a:rPr>
              <a:t>Delivers concise, reliable updates that enable timely decisions and ensure departments operate from the same information base. </a:t>
            </a:r>
          </a:p>
          <a:p>
            <a:pPr algn="l">
              <a:lnSpc>
                <a:spcPts val="2181"/>
              </a:lnSpc>
              <a:spcBef>
                <a:spcPct val="0"/>
              </a:spcBef>
            </a:pPr>
            <a:endParaRPr lang="en-US" sz="2058" b="1" dirty="0">
              <a:solidFill>
                <a:srgbClr val="FFFFFF"/>
              </a:solidFill>
              <a:latin typeface="Raleway Semi-Bold"/>
              <a:ea typeface="Raleway Semi-Bold"/>
              <a:cs typeface="Raleway Semi-Bold"/>
              <a:sym typeface="Raleway Semi-Bold"/>
            </a:endParaRPr>
          </a:p>
          <a:p>
            <a:pPr algn="l">
              <a:lnSpc>
                <a:spcPts val="2181"/>
              </a:lnSpc>
              <a:spcBef>
                <a:spcPct val="0"/>
              </a:spcBef>
            </a:pPr>
            <a:endPar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p:txBody>
      </p:sp>
      <p:sp>
        <p:nvSpPr>
          <p:cNvPr id="16" name="TextBox 10">
            <a:extLst>
              <a:ext uri="{FF2B5EF4-FFF2-40B4-BE49-F238E27FC236}">
                <a16:creationId xmlns:a16="http://schemas.microsoft.com/office/drawing/2014/main" id="{119BEB76-6992-1E13-42A4-581AD1923384}"/>
              </a:ext>
            </a:extLst>
          </p:cNvPr>
          <p:cNvSpPr txBox="1"/>
          <p:nvPr/>
        </p:nvSpPr>
        <p:spPr>
          <a:xfrm>
            <a:off x="9449805" y="1196084"/>
            <a:ext cx="8228593" cy="1017586"/>
          </a:xfrm>
          <a:prstGeom prst="rect">
            <a:avLst/>
          </a:prstGeom>
        </p:spPr>
        <p:txBody>
          <a:bodyPr wrap="square" lIns="0" tIns="0" rIns="0" bIns="0" rtlCol="0" anchor="t">
            <a:spAutoFit/>
          </a:bodyPr>
          <a:lstStyle/>
          <a:p>
            <a:pPr algn="l">
              <a:lnSpc>
                <a:spcPts val="8936"/>
              </a:lnSpc>
              <a:spcBef>
                <a:spcPct val="0"/>
              </a:spcBef>
            </a:pPr>
            <a:r>
              <a:rPr lang="en-US" sz="4200" b="1" dirty="0">
                <a:solidFill>
                  <a:srgbClr val="FFFFFF"/>
                </a:solidFill>
                <a:latin typeface="TT Lakes Neue Bold"/>
                <a:ea typeface="TT Lakes Neue Bold"/>
                <a:cs typeface="TT Lakes Neue Bold"/>
                <a:sym typeface="TT Lakes Neue Bold"/>
              </a:rPr>
              <a:t>EMERGENCY MANAGEMENT</a:t>
            </a:r>
          </a:p>
        </p:txBody>
      </p:sp>
      <p:sp>
        <p:nvSpPr>
          <p:cNvPr id="19" name="TextBox 18">
            <a:extLst>
              <a:ext uri="{FF2B5EF4-FFF2-40B4-BE49-F238E27FC236}">
                <a16:creationId xmlns:a16="http://schemas.microsoft.com/office/drawing/2014/main" id="{556E13F3-10E5-140D-9BC7-53F41F804812}"/>
              </a:ext>
            </a:extLst>
          </p:cNvPr>
          <p:cNvSpPr txBox="1"/>
          <p:nvPr/>
        </p:nvSpPr>
        <p:spPr>
          <a:xfrm>
            <a:off x="2799313" y="4401181"/>
            <a:ext cx="4423637" cy="4606389"/>
          </a:xfrm>
          <a:prstGeom prst="rect">
            <a:avLst/>
          </a:prstGeom>
          <a:noFill/>
        </p:spPr>
        <p:txBody>
          <a:bodyPr wrap="square">
            <a:spAutoFit/>
          </a:bodyPr>
          <a:lstStyle/>
          <a:p>
            <a:pPr marR="0" lvl="0" algn="l" defTabSz="914400" rtl="0" eaLnBrk="1" fontAlgn="auto" latinLnBrk="0" hangingPunct="1">
              <a:lnSpc>
                <a:spcPts val="2181"/>
              </a:lnSpc>
              <a:spcBef>
                <a:spcPct val="0"/>
              </a:spcBef>
              <a:spcAft>
                <a:spcPts val="0"/>
              </a:spcAft>
              <a:buClrTx/>
              <a:buSzTx/>
              <a:tabLst/>
              <a:defRPr/>
            </a:pPr>
            <a:r>
              <a:rPr lang="en-US" sz="2500" dirty="0">
                <a:solidFill>
                  <a:srgbClr val="FFFFFF"/>
                </a:solidFill>
                <a:latin typeface="Raleway" pitchFamily="2" charset="0"/>
                <a:ea typeface="Raleway Semi-Bold"/>
                <a:cs typeface="Raleway Semi-Bold"/>
                <a:sym typeface="Raleway Semi-Bold"/>
              </a:rPr>
              <a:t>Provide timely, open-source insights, delivering early alerts and situational awareness in support of Public Safety Canada’s Government Operations Centre mandate. </a:t>
            </a:r>
          </a:p>
          <a:p>
            <a:pPr marR="0" lvl="0" algn="l" defTabSz="914400" rtl="0" eaLnBrk="1" fontAlgn="auto" latinLnBrk="0" hangingPunct="1">
              <a:lnSpc>
                <a:spcPts val="2181"/>
              </a:lnSpc>
              <a:spcBef>
                <a:spcPct val="0"/>
              </a:spcBef>
              <a:spcAft>
                <a:spcPts val="0"/>
              </a:spcAft>
              <a:buClrTx/>
              <a:buSzTx/>
              <a:tabLst/>
              <a:defRPr/>
            </a:pPr>
            <a:r>
              <a:rPr lang="en-US" sz="2500" dirty="0">
                <a:solidFill>
                  <a:srgbClr val="FFFFFF"/>
                </a:solidFill>
                <a:latin typeface="Raleway" pitchFamily="2" charset="0"/>
                <a:ea typeface="Raleway Semi-Bold"/>
                <a:cs typeface="Raleway Semi-Bold"/>
                <a:sym typeface="Raleway Semi-Bold"/>
              </a:rPr>
              <a:t>       </a:t>
            </a:r>
          </a:p>
          <a:p>
            <a:pPr marR="0" lvl="0" algn="l" defTabSz="914400" rtl="0" eaLnBrk="1" fontAlgn="auto" latinLnBrk="0" hangingPunct="1">
              <a:lnSpc>
                <a:spcPts val="2181"/>
              </a:lnSpc>
              <a:spcBef>
                <a:spcPct val="0"/>
              </a:spcBef>
              <a:spcAft>
                <a:spcPts val="0"/>
              </a:spcAft>
              <a:buClrTx/>
              <a:buSzTx/>
              <a:tabLst/>
              <a:defRPr/>
            </a:pPr>
            <a:endParaRPr lang="en-US" sz="2500" dirty="0">
              <a:solidFill>
                <a:srgbClr val="FFFFFF"/>
              </a:solidFill>
              <a:latin typeface="Raleway" pitchFamily="2" charset="0"/>
              <a:ea typeface="Raleway Semi-Bold"/>
              <a:cs typeface="Raleway Semi-Bold"/>
              <a:sym typeface="Raleway Semi-Bold"/>
            </a:endParaRPr>
          </a:p>
          <a:p>
            <a:pPr marR="0" lvl="0" algn="l" defTabSz="914400" rtl="0" eaLnBrk="1" fontAlgn="auto" latinLnBrk="0" hangingPunct="1">
              <a:lnSpc>
                <a:spcPts val="2181"/>
              </a:lnSpc>
              <a:spcBef>
                <a:spcPct val="0"/>
              </a:spcBef>
              <a:spcAft>
                <a:spcPts val="0"/>
              </a:spcAft>
              <a:buClrTx/>
              <a:buSzTx/>
              <a:tabLst/>
              <a:defRPr/>
            </a:pPr>
            <a:endParaRPr lang="en-US" sz="2500" dirty="0">
              <a:solidFill>
                <a:srgbClr val="FFFFFF"/>
              </a:solidFill>
              <a:latin typeface="Raleway" pitchFamily="2" charset="0"/>
              <a:ea typeface="Raleway Semi-Bold"/>
              <a:cs typeface="Raleway Semi-Bold"/>
              <a:sym typeface="Raleway Semi-Bold"/>
            </a:endParaRPr>
          </a:p>
          <a:p>
            <a:pPr marR="0" lvl="0" algn="l" defTabSz="914400" rtl="0" eaLnBrk="1" fontAlgn="auto" latinLnBrk="0" hangingPunct="1">
              <a:lnSpc>
                <a:spcPts val="2181"/>
              </a:lnSpc>
              <a:spcBef>
                <a:spcPct val="0"/>
              </a:spcBef>
              <a:spcAft>
                <a:spcPts val="0"/>
              </a:spcAft>
              <a:buClrTx/>
              <a:buSzTx/>
              <a:tabLst/>
              <a:defRPr/>
            </a:pPr>
            <a:endParaRPr lang="en-US" sz="2500" dirty="0">
              <a:solidFill>
                <a:srgbClr val="FFFFFF"/>
              </a:solidFill>
              <a:latin typeface="Raleway" pitchFamily="2" charset="0"/>
              <a:ea typeface="Raleway Semi-Bold"/>
              <a:cs typeface="Raleway Semi-Bold"/>
              <a:sym typeface="Raleway Semi-Bold"/>
            </a:endParaRPr>
          </a:p>
          <a:p>
            <a:pPr marR="0" lvl="0" algn="l" defTabSz="914400" rtl="0" eaLnBrk="1" fontAlgn="auto" latinLnBrk="0" hangingPunct="1">
              <a:lnSpc>
                <a:spcPts val="2181"/>
              </a:lnSpc>
              <a:spcBef>
                <a:spcPct val="0"/>
              </a:spcBef>
              <a:spcAft>
                <a:spcPts val="0"/>
              </a:spcAft>
              <a:buClrTx/>
              <a:buSzTx/>
              <a:tabLst/>
              <a:defRPr/>
            </a:pPr>
            <a:r>
              <a:rPr lang="en-US" sz="2000" b="1" dirty="0">
                <a:solidFill>
                  <a:srgbClr val="FFFFFF"/>
                </a:solidFill>
                <a:latin typeface="Raleway" pitchFamily="2" charset="0"/>
                <a:ea typeface="Raleway Semi-Bold"/>
                <a:cs typeface="Raleway Semi-Bold"/>
                <a:sym typeface="Raleway Semi-Bold"/>
              </a:rPr>
              <a:t>The GOC does not use OSINT to gather information on:</a:t>
            </a:r>
          </a:p>
          <a:p>
            <a:pPr marL="800100" lvl="1" indent="-342900">
              <a:lnSpc>
                <a:spcPts val="2181"/>
              </a:lnSpc>
              <a:spcBef>
                <a:spcPct val="0"/>
              </a:spcBef>
              <a:buFont typeface="Courier New" panose="02070309020205020404" pitchFamily="49" charset="0"/>
              <a:buChar char="o"/>
              <a:defRPr/>
            </a:pPr>
            <a:r>
              <a:rPr lang="en-US" sz="2000" dirty="0">
                <a:solidFill>
                  <a:srgbClr val="FFFFFF"/>
                </a:solidFill>
                <a:latin typeface="Raleway" pitchFamily="2" charset="0"/>
                <a:ea typeface="Raleway Semi-Bold"/>
                <a:cs typeface="Raleway Semi-Bold"/>
                <a:sym typeface="Raleway Semi-Bold"/>
              </a:rPr>
              <a:t>Specific individuals; or,</a:t>
            </a:r>
          </a:p>
          <a:p>
            <a:pPr marL="800100" lvl="1" indent="-342900">
              <a:lnSpc>
                <a:spcPts val="2181"/>
              </a:lnSpc>
              <a:spcBef>
                <a:spcPct val="0"/>
              </a:spcBef>
              <a:buFont typeface="Courier New" panose="02070309020205020404" pitchFamily="49" charset="0"/>
              <a:buChar char="o"/>
              <a:defRPr/>
            </a:pPr>
            <a:r>
              <a:rPr lang="en-US" sz="2000" dirty="0">
                <a:solidFill>
                  <a:srgbClr val="FFFFFF"/>
                </a:solidFill>
                <a:latin typeface="Raleway" pitchFamily="2" charset="0"/>
                <a:ea typeface="Raleway Semi-Bold"/>
                <a:cs typeface="Raleway Semi-Bold"/>
                <a:sym typeface="Raleway Semi-Bold"/>
              </a:rPr>
              <a:t>National security or law enforcement activities.</a:t>
            </a:r>
          </a:p>
        </p:txBody>
      </p:sp>
      <p:sp>
        <p:nvSpPr>
          <p:cNvPr id="20" name="TextBox 10">
            <a:extLst>
              <a:ext uri="{FF2B5EF4-FFF2-40B4-BE49-F238E27FC236}">
                <a16:creationId xmlns:a16="http://schemas.microsoft.com/office/drawing/2014/main" id="{60377AE3-54A4-31BD-0607-EA0A77D8FAE7}"/>
              </a:ext>
            </a:extLst>
          </p:cNvPr>
          <p:cNvSpPr txBox="1"/>
          <p:nvPr/>
        </p:nvSpPr>
        <p:spPr>
          <a:xfrm>
            <a:off x="2826859" y="2623209"/>
            <a:ext cx="3854884" cy="1415772"/>
          </a:xfrm>
          <a:prstGeom prst="rect">
            <a:avLst/>
          </a:prstGeom>
        </p:spPr>
        <p:txBody>
          <a:bodyPr wrap="square" lIns="0" tIns="0" rIns="0" bIns="0" rtlCol="0" anchor="t">
            <a:spAutoFit/>
          </a:bodyPr>
          <a:lstStyle/>
          <a:p>
            <a:pPr algn="ctr">
              <a:spcBef>
                <a:spcPct val="0"/>
              </a:spcBef>
            </a:pPr>
            <a:r>
              <a:rPr lang="en-US" sz="4600" b="1" dirty="0">
                <a:solidFill>
                  <a:srgbClr val="FFFFFF"/>
                </a:solidFill>
                <a:latin typeface="TT Lakes Neue Bold"/>
                <a:ea typeface="TT Lakes Neue Bold"/>
                <a:cs typeface="TT Lakes Neue Bold"/>
                <a:sym typeface="TT Lakes Neue Bold"/>
              </a:rPr>
              <a:t>CORE MISSION</a:t>
            </a:r>
          </a:p>
        </p:txBody>
      </p:sp>
    </p:spTree>
    <p:extLst>
      <p:ext uri="{BB962C8B-B14F-4D97-AF65-F5344CB8AC3E}">
        <p14:creationId xmlns:p14="http://schemas.microsoft.com/office/powerpoint/2010/main" val="79885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a:extLst>
            <a:ext uri="{FF2B5EF4-FFF2-40B4-BE49-F238E27FC236}">
              <a16:creationId xmlns:a16="http://schemas.microsoft.com/office/drawing/2014/main" id="{E0B92274-5CDB-21A0-570A-52ADB1EC59DE}"/>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4BBCF3E6-0D42-830A-8413-A5D96E7FB4DA}"/>
              </a:ext>
            </a:extLst>
          </p:cNvPr>
          <p:cNvSpPr txBox="1"/>
          <p:nvPr/>
        </p:nvSpPr>
        <p:spPr>
          <a:xfrm>
            <a:off x="1524000" y="4381500"/>
            <a:ext cx="13335000" cy="1788951"/>
          </a:xfrm>
          <a:prstGeom prst="rect">
            <a:avLst/>
          </a:prstGeom>
        </p:spPr>
        <p:txBody>
          <a:bodyPr wrap="square" lIns="0" tIns="0" rIns="0" bIns="0" rtlCol="0" anchor="t">
            <a:spAutoFit/>
          </a:bodyPr>
          <a:lstStyle/>
          <a:p>
            <a:pPr algn="l">
              <a:lnSpc>
                <a:spcPts val="16162"/>
              </a:lnSpc>
              <a:spcBef>
                <a:spcPct val="0"/>
              </a:spcBef>
            </a:pPr>
            <a:r>
              <a:rPr lang="en-US" sz="6000" b="1" dirty="0">
                <a:solidFill>
                  <a:srgbClr val="FFFFFF"/>
                </a:solidFill>
                <a:latin typeface="TT Lakes Neue Bold"/>
                <a:ea typeface="TT Lakes Neue Bold"/>
                <a:cs typeface="TT Lakes Neue Bold"/>
                <a:sym typeface="TT Lakes Neue Bold"/>
              </a:rPr>
              <a:t>OSINT DASHBOARD DEMO </a:t>
            </a:r>
          </a:p>
        </p:txBody>
      </p:sp>
      <p:sp>
        <p:nvSpPr>
          <p:cNvPr id="3" name="TextBox 11">
            <a:extLst>
              <a:ext uri="{FF2B5EF4-FFF2-40B4-BE49-F238E27FC236}">
                <a16:creationId xmlns:a16="http://schemas.microsoft.com/office/drawing/2014/main" id="{E1263EB1-05E9-558F-E770-E9F8CC469CEE}"/>
              </a:ext>
            </a:extLst>
          </p:cNvPr>
          <p:cNvSpPr txBox="1"/>
          <p:nvPr/>
        </p:nvSpPr>
        <p:spPr>
          <a:xfrm>
            <a:off x="1447800" y="4229100"/>
            <a:ext cx="8471035" cy="1240724"/>
          </a:xfrm>
          <a:prstGeom prst="rect">
            <a:avLst/>
          </a:prstGeom>
        </p:spPr>
        <p:txBody>
          <a:bodyPr wrap="square" lIns="0" tIns="0" rIns="0" bIns="0" rtlCol="0" anchor="t">
            <a:spAutoFit/>
          </a:bodyPr>
          <a:lstStyle/>
          <a:p>
            <a:pPr algn="l">
              <a:lnSpc>
                <a:spcPts val="8936"/>
              </a:lnSpc>
              <a:spcBef>
                <a:spcPct val="0"/>
              </a:spcBef>
            </a:pPr>
            <a:r>
              <a:rPr lang="en-US" sz="10000" b="1" dirty="0">
                <a:solidFill>
                  <a:srgbClr val="84E3F8"/>
                </a:solidFill>
                <a:latin typeface="TT Lakes Neue Bold"/>
                <a:ea typeface="TT Lakes Neue Bold"/>
                <a:cs typeface="TT Lakes Neue Bold"/>
                <a:sym typeface="TT Lakes Neue Bold"/>
              </a:rPr>
              <a:t>PRODUCTS</a:t>
            </a:r>
          </a:p>
        </p:txBody>
      </p:sp>
    </p:spTree>
    <p:extLst>
      <p:ext uri="{BB962C8B-B14F-4D97-AF65-F5344CB8AC3E}">
        <p14:creationId xmlns:p14="http://schemas.microsoft.com/office/powerpoint/2010/main" val="217284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711939" y="1306549"/>
            <a:ext cx="742265" cy="742265"/>
          </a:xfrm>
          <a:custGeom>
            <a:avLst/>
            <a:gdLst/>
            <a:ahLst/>
            <a:cxnLst/>
            <a:rect l="l" t="t" r="r" b="b"/>
            <a:pathLst>
              <a:path w="742265" h="742265">
                <a:moveTo>
                  <a:pt x="0" y="0"/>
                </a:moveTo>
                <a:lnTo>
                  <a:pt x="742264" y="0"/>
                </a:lnTo>
                <a:lnTo>
                  <a:pt x="742264" y="742265"/>
                </a:lnTo>
                <a:lnTo>
                  <a:pt x="0" y="7422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8726356" y="-1898039"/>
            <a:ext cx="9981859" cy="13795182"/>
            <a:chOff x="0" y="0"/>
            <a:chExt cx="2628967" cy="3633299"/>
          </a:xfrm>
        </p:grpSpPr>
        <p:sp>
          <p:nvSpPr>
            <p:cNvPr id="4" name="Freeform 4"/>
            <p:cNvSpPr/>
            <p:nvPr/>
          </p:nvSpPr>
          <p:spPr>
            <a:xfrm>
              <a:off x="0" y="0"/>
              <a:ext cx="2628967" cy="3633299"/>
            </a:xfrm>
            <a:custGeom>
              <a:avLst/>
              <a:gdLst/>
              <a:ahLst/>
              <a:cxnLst/>
              <a:rect l="l" t="t" r="r" b="b"/>
              <a:pathLst>
                <a:path w="2628967" h="3633299">
                  <a:moveTo>
                    <a:pt x="0" y="0"/>
                  </a:moveTo>
                  <a:lnTo>
                    <a:pt x="2628967" y="0"/>
                  </a:lnTo>
                  <a:lnTo>
                    <a:pt x="2628967" y="3633299"/>
                  </a:lnTo>
                  <a:lnTo>
                    <a:pt x="0" y="3633299"/>
                  </a:lnTo>
                  <a:close/>
                </a:path>
              </a:pathLst>
            </a:custGeom>
            <a:gradFill rotWithShape="1">
              <a:gsLst>
                <a:gs pos="0">
                  <a:srgbClr val="131F40">
                    <a:alpha val="75000"/>
                  </a:srgbClr>
                </a:gs>
                <a:gs pos="100000">
                  <a:srgbClr val="3D6D81">
                    <a:alpha val="75000"/>
                  </a:srgbClr>
                </a:gs>
              </a:gsLst>
              <a:lin ang="0"/>
            </a:gradFill>
          </p:spPr>
          <p:txBody>
            <a:bodyPr/>
            <a:lstStyle/>
            <a:p>
              <a:endParaRPr lang="en-US"/>
            </a:p>
          </p:txBody>
        </p:sp>
        <p:sp>
          <p:nvSpPr>
            <p:cNvPr id="5" name="TextBox 5"/>
            <p:cNvSpPr txBox="1"/>
            <p:nvPr/>
          </p:nvSpPr>
          <p:spPr>
            <a:xfrm>
              <a:off x="0" y="28575"/>
              <a:ext cx="2628967" cy="3604724"/>
            </a:xfrm>
            <a:prstGeom prst="rect">
              <a:avLst/>
            </a:prstGeom>
          </p:spPr>
          <p:txBody>
            <a:bodyPr lIns="50800" tIns="50800" rIns="50800" bIns="50800" rtlCol="0" anchor="ctr"/>
            <a:lstStyle/>
            <a:p>
              <a:pPr algn="ctr">
                <a:lnSpc>
                  <a:spcPts val="2181"/>
                </a:lnSpc>
              </a:pPr>
              <a:endParaRPr/>
            </a:p>
          </p:txBody>
        </p:sp>
      </p:grpSp>
      <p:sp>
        <p:nvSpPr>
          <p:cNvPr id="9" name="TextBox 9"/>
          <p:cNvSpPr txBox="1"/>
          <p:nvPr/>
        </p:nvSpPr>
        <p:spPr>
          <a:xfrm>
            <a:off x="2692536" y="1431726"/>
            <a:ext cx="1418817" cy="546303"/>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GOC OSINT</a:t>
            </a:r>
          </a:p>
        </p:txBody>
      </p:sp>
      <p:sp>
        <p:nvSpPr>
          <p:cNvPr id="10" name="TextBox 10"/>
          <p:cNvSpPr txBox="1"/>
          <p:nvPr/>
        </p:nvSpPr>
        <p:spPr>
          <a:xfrm>
            <a:off x="9468854" y="2108099"/>
            <a:ext cx="6436672" cy="1180323"/>
          </a:xfrm>
          <a:prstGeom prst="rect">
            <a:avLst/>
          </a:prstGeom>
        </p:spPr>
        <p:txBody>
          <a:bodyPr lIns="0" tIns="0" rIns="0" bIns="0" rtlCol="0" anchor="t">
            <a:spAutoFit/>
          </a:bodyPr>
          <a:lstStyle/>
          <a:p>
            <a:pPr algn="l">
              <a:lnSpc>
                <a:spcPts val="8936"/>
              </a:lnSpc>
              <a:spcBef>
                <a:spcPct val="0"/>
              </a:spcBef>
            </a:pPr>
            <a:r>
              <a:rPr lang="en-US" sz="8430" b="1" dirty="0">
                <a:solidFill>
                  <a:srgbClr val="84E3F8"/>
                </a:solidFill>
                <a:latin typeface="TT Lakes Neue Bold"/>
                <a:ea typeface="TT Lakes Neue Bold"/>
                <a:cs typeface="TT Lakes Neue Bold"/>
                <a:sym typeface="TT Lakes Neue Bold"/>
              </a:rPr>
              <a:t>VALUE</a:t>
            </a:r>
            <a:r>
              <a:rPr lang="en-US" sz="8430" b="1" dirty="0">
                <a:solidFill>
                  <a:srgbClr val="FFFFFF"/>
                </a:solidFill>
                <a:latin typeface="TT Lakes Neue Bold"/>
                <a:ea typeface="TT Lakes Neue Bold"/>
                <a:cs typeface="TT Lakes Neue Bold"/>
                <a:sym typeface="TT Lakes Neue Bold"/>
              </a:rPr>
              <a:t> </a:t>
            </a:r>
          </a:p>
        </p:txBody>
      </p:sp>
      <p:sp>
        <p:nvSpPr>
          <p:cNvPr id="11" name="TextBox 11"/>
          <p:cNvSpPr txBox="1"/>
          <p:nvPr/>
        </p:nvSpPr>
        <p:spPr>
          <a:xfrm>
            <a:off x="9449806" y="2163114"/>
            <a:ext cx="8609593" cy="1180323"/>
          </a:xfrm>
          <a:prstGeom prst="rect">
            <a:avLst/>
          </a:prstGeom>
        </p:spPr>
        <p:txBody>
          <a:bodyPr wrap="square" lIns="0" tIns="0" rIns="0" bIns="0" rtlCol="0" anchor="t">
            <a:spAutoFit/>
          </a:bodyPr>
          <a:lstStyle/>
          <a:p>
            <a:pPr algn="l">
              <a:lnSpc>
                <a:spcPts val="8936"/>
              </a:lnSpc>
              <a:spcBef>
                <a:spcPct val="0"/>
              </a:spcBef>
            </a:pPr>
            <a:r>
              <a:rPr lang="en-US" sz="8430" b="1" dirty="0">
                <a:solidFill>
                  <a:srgbClr val="84E3F8"/>
                </a:solidFill>
                <a:latin typeface="TT Lakes Neue Bold"/>
                <a:ea typeface="TT Lakes Neue Bold"/>
                <a:cs typeface="TT Lakes Neue Bold"/>
                <a:sym typeface="TT Lakes Neue Bold"/>
              </a:rPr>
              <a:t> </a:t>
            </a:r>
          </a:p>
        </p:txBody>
      </p:sp>
      <p:sp>
        <p:nvSpPr>
          <p:cNvPr id="13" name="TextBox 13"/>
          <p:cNvSpPr txBox="1"/>
          <p:nvPr/>
        </p:nvSpPr>
        <p:spPr>
          <a:xfrm>
            <a:off x="9468855" y="3451933"/>
            <a:ext cx="7284546" cy="4514056"/>
          </a:xfrm>
          <a:prstGeom prst="rect">
            <a:avLst/>
          </a:prstGeom>
        </p:spPr>
        <p:txBody>
          <a:bodyPr lIns="0" tIns="0" rIns="0" bIns="0" rtlCol="0" anchor="t">
            <a:spAutoFit/>
          </a:bodyPr>
          <a:lstStyle/>
          <a:p>
            <a:pPr algn="l">
              <a:lnSpc>
                <a:spcPts val="2181"/>
              </a:lnSpc>
              <a:spcBef>
                <a:spcPct val="0"/>
              </a:spcBef>
            </a:pPr>
            <a:endParaRPr lang="en-US" sz="2058" dirty="0">
              <a:solidFill>
                <a:srgbClr val="FFFFFF"/>
              </a:solidFill>
              <a:latin typeface="Raleway" pitchFamily="2" charset="0"/>
              <a:ea typeface="Raleway Semi-Bold"/>
              <a:cs typeface="Raleway Semi-Bold"/>
              <a:sym typeface="Raleway Semi-Bold"/>
            </a:endParaRPr>
          </a:p>
          <a:p>
            <a:pPr algn="l">
              <a:lnSpc>
                <a:spcPts val="2181"/>
              </a:lnSpc>
              <a:spcBef>
                <a:spcPct val="0"/>
              </a:spcBef>
            </a:pPr>
            <a:r>
              <a:rPr lang="en-US" sz="2058" dirty="0">
                <a:solidFill>
                  <a:srgbClr val="FFFFFF"/>
                </a:solidFill>
                <a:latin typeface="Raleway" pitchFamily="2" charset="0"/>
                <a:ea typeface="Raleway Semi-Bold"/>
                <a:cs typeface="Raleway Semi-Bold"/>
                <a:sym typeface="Raleway Semi-Bold"/>
              </a:rPr>
              <a:t>Dataminr First Alert is an AI-powered event detection platform that helps public sector agencies maintain real-time awareness of significant public safety events.</a:t>
            </a:r>
          </a:p>
          <a:p>
            <a:pPr algn="l">
              <a:lnSpc>
                <a:spcPts val="2181"/>
              </a:lnSpc>
              <a:spcBef>
                <a:spcPct val="0"/>
              </a:spcBef>
            </a:pPr>
            <a:endParaRPr lang="en-US" sz="2058"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a:p>
            <a:pPr algn="l">
              <a:lnSpc>
                <a:spcPts val="2181"/>
              </a:lnSpc>
              <a:spcBef>
                <a:spcPct val="0"/>
              </a:spcBef>
            </a:pPr>
            <a:endPar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a:p>
            <a:pPr algn="l">
              <a:lnSpc>
                <a:spcPts val="2181"/>
              </a:lnSpc>
              <a:spcBef>
                <a:spcPct val="0"/>
              </a:spcBef>
            </a:pPr>
            <a:endParaRPr lang="en-US" sz="2058" b="1" dirty="0">
              <a:solidFill>
                <a:srgbClr val="FFFFFF"/>
              </a:solidFill>
              <a:latin typeface="Raleway Semi-Bold"/>
              <a:ea typeface="Raleway Semi-Bold"/>
              <a:cs typeface="Raleway Semi-Bold"/>
              <a:sym typeface="Raleway Semi-Bold"/>
            </a:endParaRPr>
          </a:p>
          <a:p>
            <a:pPr algn="l">
              <a:lnSpc>
                <a:spcPts val="2181"/>
              </a:lnSpc>
              <a:spcBef>
                <a:spcPct val="0"/>
              </a:spcBef>
            </a:pPr>
            <a:r>
              <a:rPr lang="en-US" sz="2058" dirty="0">
                <a:solidFill>
                  <a:srgbClr val="FFFFFF"/>
                </a:solidFill>
                <a:latin typeface="Raleway" pitchFamily="2" charset="0"/>
                <a:ea typeface="Raleway Semi-Bold"/>
                <a:cs typeface="Raleway Semi-Bold"/>
                <a:sym typeface="Raleway Semi-Bold"/>
              </a:rPr>
              <a:t>By curating open-source information in real time, First Alert enables faster, more informed decisions to support the protection of personnel and assets.</a:t>
            </a:r>
          </a:p>
          <a:p>
            <a:pPr algn="l">
              <a:lnSpc>
                <a:spcPts val="2181"/>
              </a:lnSpc>
              <a:spcBef>
                <a:spcPct val="0"/>
              </a:spcBef>
            </a:pPr>
            <a:endParaRPr lang="en-US" sz="2058" b="1" dirty="0">
              <a:solidFill>
                <a:srgbClr val="FFFFFF"/>
              </a:solidFill>
              <a:latin typeface="Raleway Semi-Bold"/>
              <a:ea typeface="Raleway Semi-Bold"/>
              <a:cs typeface="Raleway Semi-Bold"/>
              <a:sym typeface="Raleway Semi-Bold"/>
            </a:endParaRPr>
          </a:p>
          <a:p>
            <a:pPr algn="l">
              <a:lnSpc>
                <a:spcPts val="2181"/>
              </a:lnSpc>
              <a:spcBef>
                <a:spcPct val="0"/>
              </a:spcBef>
            </a:pPr>
            <a:endParaRPr lang="en-US" sz="3000" b="1" dirty="0">
              <a:solidFill>
                <a:srgbClr val="FFFFFF"/>
              </a:solidFill>
              <a:effectLst>
                <a:outerShdw blurRad="38100" dist="38100" dir="2700000" algn="tl">
                  <a:srgbClr val="000000">
                    <a:alpha val="43137"/>
                  </a:srgbClr>
                </a:outerShdw>
              </a:effectLst>
              <a:latin typeface="Raleway Semi-Bold"/>
              <a:ea typeface="Raleway Semi-Bold"/>
              <a:cs typeface="Raleway Semi-Bold"/>
              <a:sym typeface="Raleway Semi-Bold"/>
            </a:endParaRPr>
          </a:p>
          <a:p>
            <a:pPr algn="l">
              <a:lnSpc>
                <a:spcPts val="2181"/>
              </a:lnSpc>
              <a:spcBef>
                <a:spcPct val="0"/>
              </a:spcBef>
            </a:pPr>
            <a:endParaRPr lang="en-US" sz="2058" b="1" dirty="0">
              <a:solidFill>
                <a:srgbClr val="FFFFFF"/>
              </a:solidFill>
              <a:latin typeface="Raleway Semi-Bold"/>
              <a:ea typeface="Raleway Semi-Bold"/>
              <a:cs typeface="Raleway Semi-Bold"/>
              <a:sym typeface="Raleway Semi-Bold"/>
            </a:endParaRPr>
          </a:p>
          <a:p>
            <a:pPr algn="l">
              <a:lnSpc>
                <a:spcPts val="2181"/>
              </a:lnSpc>
              <a:spcBef>
                <a:spcPct val="0"/>
              </a:spcBef>
            </a:pPr>
            <a:r>
              <a:rPr lang="en-US" sz="2058" dirty="0">
                <a:solidFill>
                  <a:srgbClr val="FFFFFF"/>
                </a:solidFill>
                <a:latin typeface="Raleway" pitchFamily="2" charset="0"/>
                <a:ea typeface="Raleway Semi-Bold"/>
                <a:cs typeface="Raleway Semi-Bold"/>
                <a:sym typeface="Raleway Semi-Bold"/>
              </a:rPr>
              <a:t>The goal is to receive the earliest indicators and live updates around critical public safety events as they develop.</a:t>
            </a:r>
          </a:p>
        </p:txBody>
      </p:sp>
      <p:sp>
        <p:nvSpPr>
          <p:cNvPr id="16" name="TextBox 10">
            <a:extLst>
              <a:ext uri="{FF2B5EF4-FFF2-40B4-BE49-F238E27FC236}">
                <a16:creationId xmlns:a16="http://schemas.microsoft.com/office/drawing/2014/main" id="{11A311DF-1C1D-9438-617C-18FEAE26881A}"/>
              </a:ext>
            </a:extLst>
          </p:cNvPr>
          <p:cNvSpPr txBox="1"/>
          <p:nvPr/>
        </p:nvSpPr>
        <p:spPr>
          <a:xfrm>
            <a:off x="9449805" y="1086164"/>
            <a:ext cx="8228593" cy="1125308"/>
          </a:xfrm>
          <a:prstGeom prst="rect">
            <a:avLst/>
          </a:prstGeom>
        </p:spPr>
        <p:txBody>
          <a:bodyPr wrap="square" lIns="0" tIns="0" rIns="0" bIns="0" rtlCol="0" anchor="t">
            <a:spAutoFit/>
          </a:bodyPr>
          <a:lstStyle/>
          <a:p>
            <a:pPr algn="l">
              <a:lnSpc>
                <a:spcPts val="8936"/>
              </a:lnSpc>
              <a:spcBef>
                <a:spcPct val="0"/>
              </a:spcBef>
            </a:pPr>
            <a:r>
              <a:rPr lang="en-US" sz="7000" b="1" dirty="0">
                <a:solidFill>
                  <a:srgbClr val="FFFFFF"/>
                </a:solidFill>
                <a:latin typeface="TT Lakes Neue Bold"/>
                <a:ea typeface="TT Lakes Neue Bold"/>
                <a:cs typeface="TT Lakes Neue Bold"/>
                <a:sym typeface="TT Lakes Neue Bold"/>
              </a:rPr>
              <a:t>FIRST ALERT </a:t>
            </a:r>
          </a:p>
        </p:txBody>
      </p:sp>
      <p:sp>
        <p:nvSpPr>
          <p:cNvPr id="19" name="TextBox 18">
            <a:extLst>
              <a:ext uri="{FF2B5EF4-FFF2-40B4-BE49-F238E27FC236}">
                <a16:creationId xmlns:a16="http://schemas.microsoft.com/office/drawing/2014/main" id="{8944100A-43F4-491D-3AB5-1499A16F827F}"/>
              </a:ext>
            </a:extLst>
          </p:cNvPr>
          <p:cNvSpPr txBox="1"/>
          <p:nvPr/>
        </p:nvSpPr>
        <p:spPr>
          <a:xfrm>
            <a:off x="2799313" y="4401181"/>
            <a:ext cx="4423637" cy="4324261"/>
          </a:xfrm>
          <a:prstGeom prst="rect">
            <a:avLst/>
          </a:prstGeom>
          <a:noFill/>
        </p:spPr>
        <p:txBody>
          <a:bodyPr wrap="square">
            <a:spAutoFit/>
          </a:bodyPr>
          <a:lstStyle/>
          <a:p>
            <a:pPr marL="457200" marR="0" lvl="0" indent="-457200" algn="l" defTabSz="914400" rtl="0" eaLnBrk="1" fontAlgn="auto" latinLnBrk="0" hangingPunct="1">
              <a:lnSpc>
                <a:spcPts val="2181"/>
              </a:lnSpc>
              <a:spcBef>
                <a:spcPct val="0"/>
              </a:spcBef>
              <a:spcAft>
                <a:spcPts val="0"/>
              </a:spcAft>
              <a:buClrTx/>
              <a:buSzTx/>
              <a:buFont typeface="Wingdings" panose="05000000000000000000" pitchFamily="2" charset="2"/>
              <a:buChar char="§"/>
              <a:tabLst/>
              <a:defRPr/>
            </a:pPr>
            <a:r>
              <a:rPr lang="en-US" sz="2000" dirty="0">
                <a:solidFill>
                  <a:srgbClr val="FFFFFF"/>
                </a:solidFill>
                <a:latin typeface="Raleway" pitchFamily="2" charset="0"/>
                <a:ea typeface="Raleway Semi-Bold"/>
                <a:cs typeface="Raleway Semi-Bold"/>
                <a:sym typeface="Raleway Semi-Bold"/>
              </a:rPr>
              <a:t>Detects significant public safety events in near real time.</a:t>
            </a:r>
          </a:p>
          <a:p>
            <a:pPr marL="457200" marR="0" lvl="0" indent="-457200" algn="l" defTabSz="914400" rtl="0" eaLnBrk="1" fontAlgn="auto" latinLnBrk="0" hangingPunct="1">
              <a:lnSpc>
                <a:spcPts val="2181"/>
              </a:lnSpc>
              <a:spcBef>
                <a:spcPct val="0"/>
              </a:spcBef>
              <a:spcAft>
                <a:spcPts val="0"/>
              </a:spcAft>
              <a:buClrTx/>
              <a:buSzTx/>
              <a:buFont typeface="Wingdings" panose="05000000000000000000" pitchFamily="2" charset="2"/>
              <a:buChar char="§"/>
              <a:tabLst/>
              <a:defRPr/>
            </a:pPr>
            <a:endParaRPr lang="en-US" sz="2000" dirty="0">
              <a:solidFill>
                <a:srgbClr val="FFFFFF"/>
              </a:solidFill>
              <a:latin typeface="Raleway" pitchFamily="2" charset="0"/>
              <a:ea typeface="Raleway Semi-Bold"/>
              <a:cs typeface="Raleway Semi-Bold"/>
              <a:sym typeface="Raleway Semi-Bold"/>
            </a:endParaRPr>
          </a:p>
          <a:p>
            <a:pPr marL="457200" marR="0" lvl="0" indent="-457200" algn="l" defTabSz="914400" rtl="0" eaLnBrk="1" fontAlgn="auto" latinLnBrk="0" hangingPunct="1">
              <a:lnSpc>
                <a:spcPts val="2181"/>
              </a:lnSpc>
              <a:spcBef>
                <a:spcPct val="0"/>
              </a:spcBef>
              <a:spcAft>
                <a:spcPts val="0"/>
              </a:spcAft>
              <a:buClrTx/>
              <a:buSzTx/>
              <a:buFont typeface="Wingdings" panose="05000000000000000000" pitchFamily="2" charset="2"/>
              <a:buChar char="§"/>
              <a:tabLst/>
              <a:defRPr/>
            </a:pPr>
            <a:endParaRPr lang="en-US" sz="2000" dirty="0">
              <a:solidFill>
                <a:srgbClr val="FFFFFF"/>
              </a:solidFill>
              <a:latin typeface="Raleway" pitchFamily="2" charset="0"/>
              <a:ea typeface="Raleway Semi-Bold"/>
              <a:cs typeface="Raleway Semi-Bold"/>
              <a:sym typeface="Raleway Semi-Bold"/>
            </a:endParaRPr>
          </a:p>
          <a:p>
            <a:pPr marL="457200" marR="0" lvl="0" indent="-457200" algn="l" defTabSz="914400" rtl="0" eaLnBrk="1" fontAlgn="auto" latinLnBrk="0" hangingPunct="1">
              <a:lnSpc>
                <a:spcPts val="2181"/>
              </a:lnSpc>
              <a:spcBef>
                <a:spcPct val="0"/>
              </a:spcBef>
              <a:spcAft>
                <a:spcPts val="0"/>
              </a:spcAft>
              <a:buClrTx/>
              <a:buSzTx/>
              <a:buFont typeface="Wingdings" panose="05000000000000000000" pitchFamily="2" charset="2"/>
              <a:buChar char="§"/>
              <a:tabLst/>
              <a:defRPr/>
            </a:pPr>
            <a:r>
              <a:rPr lang="en-US" sz="2000" dirty="0">
                <a:solidFill>
                  <a:srgbClr val="FFFFFF"/>
                </a:solidFill>
                <a:latin typeface="Raleway" pitchFamily="2" charset="0"/>
                <a:ea typeface="Raleway Semi-Bold"/>
                <a:cs typeface="Raleway Semi-Bold"/>
                <a:sym typeface="Raleway Semi-Bold"/>
              </a:rPr>
              <a:t>Flags incidents for analyst validation and follow-up.</a:t>
            </a:r>
          </a:p>
          <a:p>
            <a:pPr marL="457200" marR="0" lvl="0" indent="-457200" algn="l" defTabSz="914400" rtl="0" eaLnBrk="1" fontAlgn="auto" latinLnBrk="0" hangingPunct="1">
              <a:lnSpc>
                <a:spcPts val="2181"/>
              </a:lnSpc>
              <a:spcBef>
                <a:spcPct val="0"/>
              </a:spcBef>
              <a:spcAft>
                <a:spcPts val="0"/>
              </a:spcAft>
              <a:buClrTx/>
              <a:buSzTx/>
              <a:buFont typeface="Wingdings" panose="05000000000000000000" pitchFamily="2" charset="2"/>
              <a:buChar char="§"/>
              <a:tabLst/>
              <a:defRPr/>
            </a:pPr>
            <a:endParaRPr lang="en-US" sz="2000" dirty="0">
              <a:solidFill>
                <a:srgbClr val="FFFFFF"/>
              </a:solidFill>
              <a:latin typeface="Raleway Semi-Bold"/>
              <a:ea typeface="Raleway Semi-Bold"/>
              <a:cs typeface="Raleway Semi-Bold"/>
              <a:sym typeface="Raleway Semi-Bold"/>
            </a:endParaRPr>
          </a:p>
          <a:p>
            <a:pPr marL="457200" marR="0" lvl="0" indent="-457200" algn="l" defTabSz="914400" rtl="0" eaLnBrk="1" fontAlgn="auto" latinLnBrk="0" hangingPunct="1">
              <a:lnSpc>
                <a:spcPts val="2181"/>
              </a:lnSpc>
              <a:spcBef>
                <a:spcPct val="0"/>
              </a:spcBef>
              <a:spcAft>
                <a:spcPts val="0"/>
              </a:spcAft>
              <a:buClrTx/>
              <a:buSzTx/>
              <a:buFont typeface="Wingdings" panose="05000000000000000000" pitchFamily="2" charset="2"/>
              <a:buChar char="§"/>
              <a:tabLst/>
              <a:defRPr/>
            </a:pPr>
            <a:endParaRPr lang="en-US" sz="2000" dirty="0">
              <a:solidFill>
                <a:srgbClr val="FFFFFF"/>
              </a:solidFill>
              <a:latin typeface="Raleway Semi-Bold"/>
              <a:ea typeface="Raleway Semi-Bold"/>
              <a:cs typeface="Raleway Semi-Bold"/>
              <a:sym typeface="Raleway Semi-Bold"/>
            </a:endParaRPr>
          </a:p>
          <a:p>
            <a:pPr marL="457200" marR="0" lvl="0" indent="-457200" algn="l" defTabSz="914400" rtl="0" eaLnBrk="1" fontAlgn="auto" latinLnBrk="0" hangingPunct="1">
              <a:lnSpc>
                <a:spcPts val="2181"/>
              </a:lnSpc>
              <a:spcBef>
                <a:spcPct val="0"/>
              </a:spcBef>
              <a:spcAft>
                <a:spcPts val="0"/>
              </a:spcAft>
              <a:buClrTx/>
              <a:buSzTx/>
              <a:buFont typeface="Wingdings" panose="05000000000000000000" pitchFamily="2" charset="2"/>
              <a:buChar char="§"/>
              <a:tabLst/>
              <a:defRPr/>
            </a:pPr>
            <a:r>
              <a:rPr lang="en-US" sz="2000" dirty="0">
                <a:solidFill>
                  <a:srgbClr val="FFFFFF"/>
                </a:solidFill>
                <a:latin typeface="Raleway" pitchFamily="2" charset="0"/>
                <a:ea typeface="Raleway Semi-Bold"/>
                <a:cs typeface="Raleway Semi-Bold"/>
                <a:sym typeface="Raleway Semi-Bold"/>
              </a:rPr>
              <a:t>Provides verified updates from multiple independent sources.</a:t>
            </a:r>
          </a:p>
          <a:p>
            <a:pPr marL="457200" marR="0" lvl="0" indent="-457200" algn="l" defTabSz="914400" rtl="0" eaLnBrk="1" fontAlgn="auto" latinLnBrk="0" hangingPunct="1">
              <a:lnSpc>
                <a:spcPts val="2181"/>
              </a:lnSpc>
              <a:spcBef>
                <a:spcPct val="0"/>
              </a:spcBef>
              <a:spcAft>
                <a:spcPts val="0"/>
              </a:spcAft>
              <a:buClrTx/>
              <a:buSzTx/>
              <a:buFont typeface="Wingdings" panose="05000000000000000000" pitchFamily="2" charset="2"/>
              <a:buChar char="§"/>
              <a:tabLst/>
              <a:defRPr/>
            </a:pPr>
            <a:endParaRPr lang="en-US" sz="2000" dirty="0">
              <a:solidFill>
                <a:srgbClr val="FFFFFF"/>
              </a:solidFill>
              <a:latin typeface="Raleway Semi-Bold"/>
              <a:ea typeface="Raleway Semi-Bold"/>
              <a:cs typeface="Raleway Semi-Bold"/>
              <a:sym typeface="Raleway Semi-Bold"/>
            </a:endParaRPr>
          </a:p>
          <a:p>
            <a:pPr marL="457200" marR="0" lvl="0" indent="-457200" algn="l" defTabSz="914400" rtl="0" eaLnBrk="1" fontAlgn="auto" latinLnBrk="0" hangingPunct="1">
              <a:lnSpc>
                <a:spcPts val="2181"/>
              </a:lnSpc>
              <a:spcBef>
                <a:spcPct val="0"/>
              </a:spcBef>
              <a:spcAft>
                <a:spcPts val="0"/>
              </a:spcAft>
              <a:buClrTx/>
              <a:buSzTx/>
              <a:buFont typeface="Wingdings" panose="05000000000000000000" pitchFamily="2" charset="2"/>
              <a:buChar char="§"/>
              <a:tabLst/>
              <a:defRPr/>
            </a:pPr>
            <a:endParaRPr lang="en-US" sz="2000" dirty="0">
              <a:solidFill>
                <a:srgbClr val="FFFFFF"/>
              </a:solidFill>
              <a:latin typeface="Raleway Semi-Bold"/>
              <a:ea typeface="Raleway Semi-Bold"/>
              <a:cs typeface="Raleway Semi-Bold"/>
              <a:sym typeface="Raleway Semi-Bold"/>
            </a:endParaRPr>
          </a:p>
          <a:p>
            <a:pPr marL="457200" marR="0" lvl="0" indent="-457200" algn="l" defTabSz="914400" rtl="0" eaLnBrk="1" fontAlgn="auto" latinLnBrk="0" hangingPunct="1">
              <a:lnSpc>
                <a:spcPts val="2181"/>
              </a:lnSpc>
              <a:spcBef>
                <a:spcPct val="0"/>
              </a:spcBef>
              <a:spcAft>
                <a:spcPts val="0"/>
              </a:spcAft>
              <a:buClrTx/>
              <a:buSzTx/>
              <a:buFont typeface="Wingdings" panose="05000000000000000000" pitchFamily="2" charset="2"/>
              <a:buChar char="§"/>
              <a:tabLst/>
              <a:defRPr/>
            </a:pPr>
            <a:r>
              <a:rPr lang="en-US" sz="2000" dirty="0">
                <a:solidFill>
                  <a:srgbClr val="FFFFFF"/>
                </a:solidFill>
                <a:latin typeface="Raleway" pitchFamily="2" charset="0"/>
                <a:ea typeface="Raleway Semi-Bold"/>
                <a:cs typeface="Raleway Semi-Bold"/>
                <a:sym typeface="Raleway Semi-Bold"/>
              </a:rPr>
              <a:t>Supports timely reporting to leadership and operational partners.</a:t>
            </a:r>
          </a:p>
        </p:txBody>
      </p:sp>
      <p:sp>
        <p:nvSpPr>
          <p:cNvPr id="20" name="TextBox 10">
            <a:extLst>
              <a:ext uri="{FF2B5EF4-FFF2-40B4-BE49-F238E27FC236}">
                <a16:creationId xmlns:a16="http://schemas.microsoft.com/office/drawing/2014/main" id="{18DCC6BC-FF96-118E-1002-2E47126C00EC}"/>
              </a:ext>
            </a:extLst>
          </p:cNvPr>
          <p:cNvSpPr txBox="1"/>
          <p:nvPr/>
        </p:nvSpPr>
        <p:spPr>
          <a:xfrm>
            <a:off x="3275449" y="2481719"/>
            <a:ext cx="3854884" cy="1415772"/>
          </a:xfrm>
          <a:prstGeom prst="rect">
            <a:avLst/>
          </a:prstGeom>
        </p:spPr>
        <p:txBody>
          <a:bodyPr wrap="square" lIns="0" tIns="0" rIns="0" bIns="0" rtlCol="0" anchor="t">
            <a:spAutoFit/>
          </a:bodyPr>
          <a:lstStyle/>
          <a:p>
            <a:pPr algn="ctr">
              <a:spcBef>
                <a:spcPct val="0"/>
              </a:spcBef>
            </a:pPr>
            <a:r>
              <a:rPr lang="en-US" sz="4600" b="1" dirty="0">
                <a:solidFill>
                  <a:srgbClr val="FFFFFF"/>
                </a:solidFill>
                <a:latin typeface="TT Lakes Neue Bold"/>
                <a:ea typeface="TT Lakes Neue Bold"/>
                <a:cs typeface="TT Lakes Neue Bold"/>
                <a:sym typeface="TT Lakes Neue Bold"/>
              </a:rPr>
              <a:t>MAIN FUNCTION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711939" y="1306549"/>
            <a:ext cx="742265" cy="742265"/>
          </a:xfrm>
          <a:custGeom>
            <a:avLst/>
            <a:gdLst/>
            <a:ahLst/>
            <a:cxnLst/>
            <a:rect l="l" t="t" r="r" b="b"/>
            <a:pathLst>
              <a:path w="742265" h="742265">
                <a:moveTo>
                  <a:pt x="0" y="0"/>
                </a:moveTo>
                <a:lnTo>
                  <a:pt x="742264" y="0"/>
                </a:lnTo>
                <a:lnTo>
                  <a:pt x="742264" y="742265"/>
                </a:lnTo>
                <a:lnTo>
                  <a:pt x="0" y="7422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111353" y="1495490"/>
            <a:ext cx="9756040" cy="2447879"/>
          </a:xfrm>
          <a:custGeom>
            <a:avLst/>
            <a:gdLst/>
            <a:ahLst/>
            <a:cxnLst/>
            <a:rect l="l" t="t" r="r" b="b"/>
            <a:pathLst>
              <a:path w="9756040" h="2447879">
                <a:moveTo>
                  <a:pt x="0" y="0"/>
                </a:moveTo>
                <a:lnTo>
                  <a:pt x="9756040" y="0"/>
                </a:lnTo>
                <a:lnTo>
                  <a:pt x="9756040" y="2447879"/>
                </a:lnTo>
                <a:lnTo>
                  <a:pt x="0" y="24478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2692536" y="1431726"/>
            <a:ext cx="1418817" cy="546303"/>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GOC OSINT</a:t>
            </a:r>
          </a:p>
        </p:txBody>
      </p:sp>
      <p:sp>
        <p:nvSpPr>
          <p:cNvPr id="7" name="TextBox 7"/>
          <p:cNvSpPr txBox="1"/>
          <p:nvPr/>
        </p:nvSpPr>
        <p:spPr>
          <a:xfrm>
            <a:off x="4811585" y="2170654"/>
            <a:ext cx="8664830" cy="1133002"/>
          </a:xfrm>
          <a:prstGeom prst="rect">
            <a:avLst/>
          </a:prstGeom>
        </p:spPr>
        <p:txBody>
          <a:bodyPr wrap="square" lIns="0" tIns="0" rIns="0" bIns="0" rtlCol="0" anchor="t">
            <a:spAutoFit/>
          </a:bodyPr>
          <a:lstStyle/>
          <a:p>
            <a:pPr algn="ctr">
              <a:lnSpc>
                <a:spcPts val="8936"/>
              </a:lnSpc>
              <a:spcBef>
                <a:spcPct val="0"/>
              </a:spcBef>
            </a:pPr>
            <a:r>
              <a:rPr lang="en-US" sz="7200" b="1" dirty="0">
                <a:solidFill>
                  <a:srgbClr val="FFFFFF"/>
                </a:solidFill>
                <a:latin typeface="TT Lakes Neue Bold"/>
                <a:ea typeface="TT Lakes Neue Bold"/>
                <a:cs typeface="TT Lakes Neue Bold"/>
                <a:sym typeface="TT Lakes Neue Bold"/>
              </a:rPr>
              <a:t>KEY FUNCTIONS</a:t>
            </a:r>
          </a:p>
        </p:txBody>
      </p:sp>
      <p:sp>
        <p:nvSpPr>
          <p:cNvPr id="8" name="TextBox 8"/>
          <p:cNvSpPr txBox="1"/>
          <p:nvPr/>
        </p:nvSpPr>
        <p:spPr>
          <a:xfrm>
            <a:off x="5978562" y="237751"/>
            <a:ext cx="6330883" cy="1180323"/>
          </a:xfrm>
          <a:prstGeom prst="rect">
            <a:avLst/>
          </a:prstGeom>
        </p:spPr>
        <p:txBody>
          <a:bodyPr wrap="square" lIns="0" tIns="0" rIns="0" bIns="0" rtlCol="0" anchor="t">
            <a:spAutoFit/>
          </a:bodyPr>
          <a:lstStyle/>
          <a:p>
            <a:pPr algn="l">
              <a:lnSpc>
                <a:spcPts val="8936"/>
              </a:lnSpc>
              <a:spcBef>
                <a:spcPct val="0"/>
              </a:spcBef>
            </a:pPr>
            <a:r>
              <a:rPr lang="en-US" sz="8430" b="1" dirty="0">
                <a:solidFill>
                  <a:srgbClr val="84E3F8"/>
                </a:solidFill>
                <a:latin typeface="TT Lakes Neue Bold"/>
                <a:ea typeface="TT Lakes Neue Bold"/>
                <a:cs typeface="TT Lakes Neue Bold"/>
                <a:sym typeface="TT Lakes Neue Bold"/>
              </a:rPr>
              <a:t>PLATFORM</a:t>
            </a:r>
          </a:p>
        </p:txBody>
      </p:sp>
      <p:grpSp>
        <p:nvGrpSpPr>
          <p:cNvPr id="10" name="Group 10"/>
          <p:cNvGrpSpPr/>
          <p:nvPr/>
        </p:nvGrpSpPr>
        <p:grpSpPr>
          <a:xfrm>
            <a:off x="-200475" y="748314"/>
            <a:ext cx="19374746" cy="6752175"/>
            <a:chOff x="-180622" y="28575"/>
            <a:chExt cx="5102814" cy="1896878"/>
          </a:xfrm>
        </p:grpSpPr>
        <p:sp>
          <p:nvSpPr>
            <p:cNvPr id="11" name="Freeform 11"/>
            <p:cNvSpPr/>
            <p:nvPr/>
          </p:nvSpPr>
          <p:spPr>
            <a:xfrm>
              <a:off x="-180622" y="1045550"/>
              <a:ext cx="4922192" cy="879903"/>
            </a:xfrm>
            <a:custGeom>
              <a:avLst/>
              <a:gdLst/>
              <a:ahLst/>
              <a:cxnLst/>
              <a:rect l="l" t="t" r="r" b="b"/>
              <a:pathLst>
                <a:path w="4922192" h="980189">
                  <a:moveTo>
                    <a:pt x="0" y="0"/>
                  </a:moveTo>
                  <a:lnTo>
                    <a:pt x="4922192" y="0"/>
                  </a:lnTo>
                  <a:lnTo>
                    <a:pt x="4922192" y="980189"/>
                  </a:lnTo>
                  <a:lnTo>
                    <a:pt x="0" y="980189"/>
                  </a:lnTo>
                  <a:close/>
                </a:path>
              </a:pathLst>
            </a:custGeom>
            <a:gradFill rotWithShape="1">
              <a:gsLst>
                <a:gs pos="0">
                  <a:srgbClr val="131F40">
                    <a:alpha val="75000"/>
                  </a:srgbClr>
                </a:gs>
                <a:gs pos="100000">
                  <a:srgbClr val="3D6D81">
                    <a:alpha val="75000"/>
                  </a:srgbClr>
                </a:gs>
              </a:gsLst>
              <a:lin ang="0"/>
            </a:gradFill>
          </p:spPr>
          <p:txBody>
            <a:bodyPr/>
            <a:lstStyle/>
            <a:p>
              <a:endParaRPr lang="en-US"/>
            </a:p>
          </p:txBody>
        </p:sp>
        <p:sp>
          <p:nvSpPr>
            <p:cNvPr id="12" name="TextBox 12"/>
            <p:cNvSpPr txBox="1"/>
            <p:nvPr/>
          </p:nvSpPr>
          <p:spPr>
            <a:xfrm>
              <a:off x="0" y="28575"/>
              <a:ext cx="4922192" cy="951614"/>
            </a:xfrm>
            <a:prstGeom prst="rect">
              <a:avLst/>
            </a:prstGeom>
          </p:spPr>
          <p:txBody>
            <a:bodyPr lIns="50800" tIns="50800" rIns="50800" bIns="50800" rtlCol="0" anchor="ctr"/>
            <a:lstStyle/>
            <a:p>
              <a:pPr algn="ctr">
                <a:lnSpc>
                  <a:spcPts val="2181"/>
                </a:lnSpc>
              </a:pPr>
              <a:endParaRPr/>
            </a:p>
          </p:txBody>
        </p:sp>
      </p:grpSp>
      <p:sp>
        <p:nvSpPr>
          <p:cNvPr id="13" name="Freeform 13"/>
          <p:cNvSpPr/>
          <p:nvPr/>
        </p:nvSpPr>
        <p:spPr>
          <a:xfrm>
            <a:off x="1711939" y="4813380"/>
            <a:ext cx="887220" cy="871089"/>
          </a:xfrm>
          <a:custGeom>
            <a:avLst/>
            <a:gdLst/>
            <a:ahLst/>
            <a:cxnLst/>
            <a:rect l="l" t="t" r="r" b="b"/>
            <a:pathLst>
              <a:path w="887220" h="871089">
                <a:moveTo>
                  <a:pt x="0" y="0"/>
                </a:moveTo>
                <a:lnTo>
                  <a:pt x="887220" y="0"/>
                </a:lnTo>
                <a:lnTo>
                  <a:pt x="887220" y="871089"/>
                </a:lnTo>
                <a:lnTo>
                  <a:pt x="0" y="871089"/>
                </a:lnTo>
                <a:lnTo>
                  <a:pt x="0" y="0"/>
                </a:lnTo>
                <a:close/>
              </a:path>
            </a:pathLst>
          </a:custGeom>
          <a:blipFill>
            <a:blip r:embed="rId6">
              <a:alphaModFix amt="72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2155549" y="5131567"/>
            <a:ext cx="283352" cy="263292"/>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1.</a:t>
            </a:r>
          </a:p>
        </p:txBody>
      </p:sp>
      <p:sp>
        <p:nvSpPr>
          <p:cNvPr id="15" name="TextBox 15"/>
          <p:cNvSpPr txBox="1"/>
          <p:nvPr/>
        </p:nvSpPr>
        <p:spPr>
          <a:xfrm>
            <a:off x="2862199" y="5122042"/>
            <a:ext cx="2857861" cy="304627"/>
          </a:xfrm>
          <a:prstGeom prst="rect">
            <a:avLst/>
          </a:prstGeom>
        </p:spPr>
        <p:txBody>
          <a:bodyPr lIns="0" tIns="0" rIns="0" bIns="0" rtlCol="0" anchor="t">
            <a:spAutoFit/>
          </a:bodyPr>
          <a:lstStyle/>
          <a:p>
            <a:pPr algn="l">
              <a:lnSpc>
                <a:spcPts val="2261"/>
              </a:lnSpc>
              <a:spcBef>
                <a:spcPct val="0"/>
              </a:spcBef>
            </a:pPr>
            <a:r>
              <a:rPr lang="en-US" sz="2133" b="1" dirty="0">
                <a:solidFill>
                  <a:srgbClr val="FFFFFF"/>
                </a:solidFill>
                <a:latin typeface="Raleway Bold"/>
                <a:ea typeface="Raleway Bold"/>
                <a:cs typeface="Raleway Bold"/>
                <a:sym typeface="Raleway Bold"/>
              </a:rPr>
              <a:t>ALERT MONITORING</a:t>
            </a:r>
          </a:p>
        </p:txBody>
      </p:sp>
      <p:sp>
        <p:nvSpPr>
          <p:cNvPr id="16" name="TextBox 16"/>
          <p:cNvSpPr txBox="1"/>
          <p:nvPr/>
        </p:nvSpPr>
        <p:spPr>
          <a:xfrm>
            <a:off x="2862199" y="5703519"/>
            <a:ext cx="3811192" cy="1392304"/>
          </a:xfrm>
          <a:prstGeom prst="rect">
            <a:avLst/>
          </a:prstGeom>
        </p:spPr>
        <p:txBody>
          <a:bodyPr lIns="0" tIns="0" rIns="0" bIns="0" rtlCol="0" anchor="t">
            <a:spAutoFit/>
          </a:bodyPr>
          <a:lstStyle/>
          <a:p>
            <a:pPr algn="l">
              <a:lnSpc>
                <a:spcPts val="2181"/>
              </a:lnSpc>
              <a:spcBef>
                <a:spcPct val="0"/>
              </a:spcBef>
            </a:pPr>
            <a:r>
              <a:rPr lang="en-US" sz="1700" b="1" dirty="0">
                <a:solidFill>
                  <a:srgbClr val="FFFFFF"/>
                </a:solidFill>
                <a:latin typeface="Raleway Semi-Bold"/>
                <a:ea typeface="Raleway Semi-Bold"/>
                <a:cs typeface="Raleway Semi-Bold"/>
                <a:sym typeface="Raleway Semi-Bold"/>
              </a:rPr>
              <a:t>Analysts receive alerts via customizable panes based on topic lists or Boolean searches. Alerts include source links, geolocation, urgency level, and historical context.</a:t>
            </a:r>
          </a:p>
        </p:txBody>
      </p:sp>
      <p:sp>
        <p:nvSpPr>
          <p:cNvPr id="17" name="Freeform 17"/>
          <p:cNvSpPr/>
          <p:nvPr/>
        </p:nvSpPr>
        <p:spPr>
          <a:xfrm>
            <a:off x="6940091" y="4813380"/>
            <a:ext cx="887220" cy="871089"/>
          </a:xfrm>
          <a:custGeom>
            <a:avLst/>
            <a:gdLst/>
            <a:ahLst/>
            <a:cxnLst/>
            <a:rect l="l" t="t" r="r" b="b"/>
            <a:pathLst>
              <a:path w="887220" h="871089">
                <a:moveTo>
                  <a:pt x="0" y="0"/>
                </a:moveTo>
                <a:lnTo>
                  <a:pt x="887220" y="0"/>
                </a:lnTo>
                <a:lnTo>
                  <a:pt x="887220" y="871089"/>
                </a:lnTo>
                <a:lnTo>
                  <a:pt x="0" y="871089"/>
                </a:lnTo>
                <a:lnTo>
                  <a:pt x="0" y="0"/>
                </a:lnTo>
                <a:close/>
              </a:path>
            </a:pathLst>
          </a:custGeom>
          <a:blipFill>
            <a:blip r:embed="rId6">
              <a:alphaModFix amt="72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TextBox 18"/>
          <p:cNvSpPr txBox="1"/>
          <p:nvPr/>
        </p:nvSpPr>
        <p:spPr>
          <a:xfrm>
            <a:off x="7383701" y="5131567"/>
            <a:ext cx="283352" cy="263292"/>
          </a:xfrm>
          <a:prstGeom prst="rect">
            <a:avLst/>
          </a:prstGeom>
        </p:spPr>
        <p:txBody>
          <a:bodyPr lIns="0" tIns="0" rIns="0" bIns="0" rtlCol="0" anchor="t">
            <a:spAutoFit/>
          </a:bodyPr>
          <a:lstStyle/>
          <a:p>
            <a:pPr algn="l">
              <a:lnSpc>
                <a:spcPts val="2067"/>
              </a:lnSpc>
              <a:spcBef>
                <a:spcPct val="0"/>
              </a:spcBef>
            </a:pPr>
            <a:r>
              <a:rPr lang="en-US" sz="1950">
                <a:solidFill>
                  <a:srgbClr val="FFFFFF"/>
                </a:solidFill>
                <a:latin typeface="TT Lakes Neue"/>
                <a:ea typeface="TT Lakes Neue"/>
                <a:cs typeface="TT Lakes Neue"/>
                <a:sym typeface="TT Lakes Neue"/>
              </a:rPr>
              <a:t>2.</a:t>
            </a:r>
          </a:p>
        </p:txBody>
      </p:sp>
      <p:sp>
        <p:nvSpPr>
          <p:cNvPr id="19" name="TextBox 19"/>
          <p:cNvSpPr txBox="1"/>
          <p:nvPr/>
        </p:nvSpPr>
        <p:spPr>
          <a:xfrm>
            <a:off x="8090352" y="5122042"/>
            <a:ext cx="2762528" cy="589905"/>
          </a:xfrm>
          <a:prstGeom prst="rect">
            <a:avLst/>
          </a:prstGeom>
        </p:spPr>
        <p:txBody>
          <a:bodyPr lIns="0" tIns="0" rIns="0" bIns="0" rtlCol="0" anchor="t">
            <a:spAutoFit/>
          </a:bodyPr>
          <a:lstStyle/>
          <a:p>
            <a:pPr algn="l">
              <a:lnSpc>
                <a:spcPts val="2261"/>
              </a:lnSpc>
              <a:spcBef>
                <a:spcPct val="0"/>
              </a:spcBef>
            </a:pPr>
            <a:r>
              <a:rPr lang="en-US" sz="2133" b="1" dirty="0">
                <a:solidFill>
                  <a:srgbClr val="FFFFFF"/>
                </a:solidFill>
                <a:latin typeface="Raleway Bold"/>
                <a:ea typeface="Raleway Bold"/>
                <a:cs typeface="Raleway Bold"/>
                <a:sym typeface="Raleway Bold"/>
              </a:rPr>
              <a:t>GEOSPATIAL AWARENESS</a:t>
            </a:r>
          </a:p>
        </p:txBody>
      </p:sp>
      <p:sp>
        <p:nvSpPr>
          <p:cNvPr id="20" name="TextBox 20"/>
          <p:cNvSpPr txBox="1"/>
          <p:nvPr/>
        </p:nvSpPr>
        <p:spPr>
          <a:xfrm>
            <a:off x="8090352" y="5703519"/>
            <a:ext cx="3811192" cy="1128514"/>
          </a:xfrm>
          <a:prstGeom prst="rect">
            <a:avLst/>
          </a:prstGeom>
        </p:spPr>
        <p:txBody>
          <a:bodyPr lIns="0" tIns="0" rIns="0" bIns="0" rtlCol="0" anchor="t">
            <a:spAutoFit/>
          </a:bodyPr>
          <a:lstStyle/>
          <a:p>
            <a:pPr algn="l">
              <a:lnSpc>
                <a:spcPts val="2181"/>
              </a:lnSpc>
              <a:spcBef>
                <a:spcPct val="0"/>
              </a:spcBef>
            </a:pPr>
            <a:r>
              <a:rPr lang="en-US" sz="1700" b="1" dirty="0">
                <a:solidFill>
                  <a:srgbClr val="FFFFFF"/>
                </a:solidFill>
                <a:latin typeface="Raleway Semi-Bold"/>
                <a:ea typeface="Raleway Semi-Bold"/>
                <a:cs typeface="Raleway Semi-Bold"/>
                <a:sym typeface="Raleway Semi-Bold"/>
              </a:rPr>
              <a:t>The alert map visualizes incident locations in real time, helping analysts monitor key areas during unfolding events.</a:t>
            </a:r>
          </a:p>
        </p:txBody>
      </p:sp>
      <p:sp>
        <p:nvSpPr>
          <p:cNvPr id="21" name="Freeform 21"/>
          <p:cNvSpPr/>
          <p:nvPr/>
        </p:nvSpPr>
        <p:spPr>
          <a:xfrm>
            <a:off x="12168243" y="4813380"/>
            <a:ext cx="887220" cy="871089"/>
          </a:xfrm>
          <a:custGeom>
            <a:avLst/>
            <a:gdLst/>
            <a:ahLst/>
            <a:cxnLst/>
            <a:rect l="l" t="t" r="r" b="b"/>
            <a:pathLst>
              <a:path w="887220" h="871089">
                <a:moveTo>
                  <a:pt x="0" y="0"/>
                </a:moveTo>
                <a:lnTo>
                  <a:pt x="887221" y="0"/>
                </a:lnTo>
                <a:lnTo>
                  <a:pt x="887221" y="871089"/>
                </a:lnTo>
                <a:lnTo>
                  <a:pt x="0" y="871089"/>
                </a:lnTo>
                <a:lnTo>
                  <a:pt x="0" y="0"/>
                </a:lnTo>
                <a:close/>
              </a:path>
            </a:pathLst>
          </a:custGeom>
          <a:blipFill>
            <a:blip r:embed="rId6">
              <a:alphaModFix amt="72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TextBox 22"/>
          <p:cNvSpPr txBox="1"/>
          <p:nvPr/>
        </p:nvSpPr>
        <p:spPr>
          <a:xfrm>
            <a:off x="12611853" y="5131567"/>
            <a:ext cx="283352" cy="263292"/>
          </a:xfrm>
          <a:prstGeom prst="rect">
            <a:avLst/>
          </a:prstGeom>
        </p:spPr>
        <p:txBody>
          <a:bodyPr lIns="0" tIns="0" rIns="0" bIns="0" rtlCol="0" anchor="t">
            <a:spAutoFit/>
          </a:bodyPr>
          <a:lstStyle/>
          <a:p>
            <a:pPr algn="l">
              <a:lnSpc>
                <a:spcPts val="2067"/>
              </a:lnSpc>
              <a:spcBef>
                <a:spcPct val="0"/>
              </a:spcBef>
            </a:pPr>
            <a:r>
              <a:rPr lang="en-US" sz="1950">
                <a:solidFill>
                  <a:srgbClr val="FFFFFF"/>
                </a:solidFill>
                <a:latin typeface="TT Lakes Neue"/>
                <a:ea typeface="TT Lakes Neue"/>
                <a:cs typeface="TT Lakes Neue"/>
                <a:sym typeface="TT Lakes Neue"/>
              </a:rPr>
              <a:t>3.</a:t>
            </a:r>
          </a:p>
        </p:txBody>
      </p:sp>
      <p:sp>
        <p:nvSpPr>
          <p:cNvPr id="23" name="TextBox 23"/>
          <p:cNvSpPr txBox="1"/>
          <p:nvPr/>
        </p:nvSpPr>
        <p:spPr>
          <a:xfrm>
            <a:off x="13318504" y="5122042"/>
            <a:ext cx="3811192" cy="304627"/>
          </a:xfrm>
          <a:prstGeom prst="rect">
            <a:avLst/>
          </a:prstGeom>
        </p:spPr>
        <p:txBody>
          <a:bodyPr lIns="0" tIns="0" rIns="0" bIns="0" rtlCol="0" anchor="t">
            <a:spAutoFit/>
          </a:bodyPr>
          <a:lstStyle/>
          <a:p>
            <a:pPr algn="l">
              <a:lnSpc>
                <a:spcPts val="2261"/>
              </a:lnSpc>
              <a:spcBef>
                <a:spcPct val="0"/>
              </a:spcBef>
            </a:pPr>
            <a:r>
              <a:rPr lang="en-US" sz="2133" b="1" dirty="0">
                <a:solidFill>
                  <a:srgbClr val="FFFFFF"/>
                </a:solidFill>
                <a:latin typeface="Raleway Bold"/>
                <a:ea typeface="Raleway Bold"/>
                <a:cs typeface="Raleway Bold"/>
                <a:sym typeface="Raleway Bold"/>
              </a:rPr>
              <a:t>CUSTOM FEEDS</a:t>
            </a:r>
          </a:p>
        </p:txBody>
      </p:sp>
      <p:sp>
        <p:nvSpPr>
          <p:cNvPr id="24" name="TextBox 24"/>
          <p:cNvSpPr txBox="1"/>
          <p:nvPr/>
        </p:nvSpPr>
        <p:spPr>
          <a:xfrm>
            <a:off x="13318504" y="5703519"/>
            <a:ext cx="3811192" cy="1392304"/>
          </a:xfrm>
          <a:prstGeom prst="rect">
            <a:avLst/>
          </a:prstGeom>
        </p:spPr>
        <p:txBody>
          <a:bodyPr lIns="0" tIns="0" rIns="0" bIns="0" rtlCol="0" anchor="t">
            <a:spAutoFit/>
          </a:bodyPr>
          <a:lstStyle/>
          <a:p>
            <a:pPr algn="l">
              <a:lnSpc>
                <a:spcPts val="2181"/>
              </a:lnSpc>
              <a:spcBef>
                <a:spcPct val="0"/>
              </a:spcBef>
            </a:pPr>
            <a:r>
              <a:rPr lang="en-US" sz="1700" b="1" dirty="0">
                <a:solidFill>
                  <a:srgbClr val="FFFFFF"/>
                </a:solidFill>
                <a:latin typeface="Raleway Semi-Bold"/>
                <a:ea typeface="Raleway Semi-Bold"/>
                <a:cs typeface="Raleway Semi-Bold"/>
                <a:sym typeface="Raleway Semi-Bold"/>
              </a:rPr>
              <a:t>Topic Lists (preset categories) and Custom News Alerts (user-defined keywords) allow tailored monitoring for both broad and targeted intelligence needs.</a:t>
            </a:r>
          </a:p>
        </p:txBody>
      </p:sp>
      <p:sp>
        <p:nvSpPr>
          <p:cNvPr id="33" name="Freeform 13">
            <a:extLst>
              <a:ext uri="{FF2B5EF4-FFF2-40B4-BE49-F238E27FC236}">
                <a16:creationId xmlns:a16="http://schemas.microsoft.com/office/drawing/2014/main" id="{6B0A4BB8-2C26-BA42-01BA-7FEC6B2ED667}"/>
              </a:ext>
            </a:extLst>
          </p:cNvPr>
          <p:cNvSpPr/>
          <p:nvPr/>
        </p:nvSpPr>
        <p:spPr>
          <a:xfrm>
            <a:off x="12168244" y="7807684"/>
            <a:ext cx="887220" cy="871089"/>
          </a:xfrm>
          <a:custGeom>
            <a:avLst/>
            <a:gdLst/>
            <a:ahLst/>
            <a:cxnLst/>
            <a:rect l="l" t="t" r="r" b="b"/>
            <a:pathLst>
              <a:path w="887220" h="871089">
                <a:moveTo>
                  <a:pt x="0" y="0"/>
                </a:moveTo>
                <a:lnTo>
                  <a:pt x="887220" y="0"/>
                </a:lnTo>
                <a:lnTo>
                  <a:pt x="887220" y="871089"/>
                </a:lnTo>
                <a:lnTo>
                  <a:pt x="0" y="871089"/>
                </a:lnTo>
                <a:lnTo>
                  <a:pt x="0" y="0"/>
                </a:lnTo>
                <a:close/>
              </a:path>
            </a:pathLst>
          </a:custGeom>
          <a:blipFill>
            <a:blip r:embed="rId6">
              <a:alphaModFix amt="72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4" name="TextBox 14">
            <a:extLst>
              <a:ext uri="{FF2B5EF4-FFF2-40B4-BE49-F238E27FC236}">
                <a16:creationId xmlns:a16="http://schemas.microsoft.com/office/drawing/2014/main" id="{CDA615E9-BEE2-4152-A7CB-4A6867947DED}"/>
              </a:ext>
            </a:extLst>
          </p:cNvPr>
          <p:cNvSpPr txBox="1"/>
          <p:nvPr/>
        </p:nvSpPr>
        <p:spPr>
          <a:xfrm>
            <a:off x="12611854" y="8125871"/>
            <a:ext cx="283352" cy="276999"/>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5.</a:t>
            </a:r>
          </a:p>
        </p:txBody>
      </p:sp>
      <p:sp>
        <p:nvSpPr>
          <p:cNvPr id="35" name="TextBox 15">
            <a:extLst>
              <a:ext uri="{FF2B5EF4-FFF2-40B4-BE49-F238E27FC236}">
                <a16:creationId xmlns:a16="http://schemas.microsoft.com/office/drawing/2014/main" id="{08BFC55D-4F31-297F-11EC-F456AD0B4345}"/>
              </a:ext>
            </a:extLst>
          </p:cNvPr>
          <p:cNvSpPr txBox="1"/>
          <p:nvPr/>
        </p:nvSpPr>
        <p:spPr>
          <a:xfrm>
            <a:off x="13318504" y="8116346"/>
            <a:ext cx="2857861" cy="304627"/>
          </a:xfrm>
          <a:prstGeom prst="rect">
            <a:avLst/>
          </a:prstGeom>
        </p:spPr>
        <p:txBody>
          <a:bodyPr lIns="0" tIns="0" rIns="0" bIns="0" rtlCol="0" anchor="t">
            <a:spAutoFit/>
          </a:bodyPr>
          <a:lstStyle/>
          <a:p>
            <a:pPr algn="l">
              <a:lnSpc>
                <a:spcPts val="2261"/>
              </a:lnSpc>
              <a:spcBef>
                <a:spcPct val="0"/>
              </a:spcBef>
            </a:pPr>
            <a:r>
              <a:rPr lang="en-US" sz="2133" b="1" dirty="0">
                <a:solidFill>
                  <a:srgbClr val="FFFFFF"/>
                </a:solidFill>
                <a:latin typeface="Raleway Bold"/>
                <a:ea typeface="Raleway Bold"/>
                <a:cs typeface="Raleway Bold"/>
                <a:sym typeface="Raleway Bold"/>
              </a:rPr>
              <a:t>REAL-TIME SEARCH</a:t>
            </a:r>
          </a:p>
        </p:txBody>
      </p:sp>
      <p:sp>
        <p:nvSpPr>
          <p:cNvPr id="36" name="TextBox 16">
            <a:extLst>
              <a:ext uri="{FF2B5EF4-FFF2-40B4-BE49-F238E27FC236}">
                <a16:creationId xmlns:a16="http://schemas.microsoft.com/office/drawing/2014/main" id="{B210FD90-70D1-CFA5-9B41-281485017684}"/>
              </a:ext>
            </a:extLst>
          </p:cNvPr>
          <p:cNvSpPr txBox="1"/>
          <p:nvPr/>
        </p:nvSpPr>
        <p:spPr>
          <a:xfrm>
            <a:off x="13318504" y="8697823"/>
            <a:ext cx="3811192" cy="1110176"/>
          </a:xfrm>
          <a:prstGeom prst="rect">
            <a:avLst/>
          </a:prstGeom>
        </p:spPr>
        <p:txBody>
          <a:bodyPr lIns="0" tIns="0" rIns="0" bIns="0" rtlCol="0" anchor="t">
            <a:spAutoFit/>
          </a:bodyPr>
          <a:lstStyle/>
          <a:p>
            <a:pPr algn="l">
              <a:lnSpc>
                <a:spcPts val="2181"/>
              </a:lnSpc>
              <a:spcBef>
                <a:spcPct val="0"/>
              </a:spcBef>
            </a:pPr>
            <a:r>
              <a:rPr lang="en-US" sz="1700" b="1" dirty="0">
                <a:solidFill>
                  <a:srgbClr val="FFFFFF"/>
                </a:solidFill>
                <a:latin typeface="Raleway Semi-Bold"/>
                <a:ea typeface="Raleway Semi-Bold"/>
                <a:cs typeface="Raleway Semi-Bold"/>
                <a:sym typeface="Raleway Semi-Bold"/>
              </a:rPr>
              <a:t>Enables keyword-based searches across all alerts, supporting deeper investigation and context-building during active incidents.</a:t>
            </a:r>
          </a:p>
        </p:txBody>
      </p:sp>
      <p:sp>
        <p:nvSpPr>
          <p:cNvPr id="37" name="Freeform 13">
            <a:extLst>
              <a:ext uri="{FF2B5EF4-FFF2-40B4-BE49-F238E27FC236}">
                <a16:creationId xmlns:a16="http://schemas.microsoft.com/office/drawing/2014/main" id="{1D3F6CE1-26BB-77D2-C758-EDC010EEA795}"/>
              </a:ext>
            </a:extLst>
          </p:cNvPr>
          <p:cNvSpPr/>
          <p:nvPr/>
        </p:nvSpPr>
        <p:spPr>
          <a:xfrm>
            <a:off x="1805316" y="7733153"/>
            <a:ext cx="887220" cy="871089"/>
          </a:xfrm>
          <a:custGeom>
            <a:avLst/>
            <a:gdLst/>
            <a:ahLst/>
            <a:cxnLst/>
            <a:rect l="l" t="t" r="r" b="b"/>
            <a:pathLst>
              <a:path w="887220" h="871089">
                <a:moveTo>
                  <a:pt x="0" y="0"/>
                </a:moveTo>
                <a:lnTo>
                  <a:pt x="887220" y="0"/>
                </a:lnTo>
                <a:lnTo>
                  <a:pt x="887220" y="871089"/>
                </a:lnTo>
                <a:lnTo>
                  <a:pt x="0" y="871089"/>
                </a:lnTo>
                <a:lnTo>
                  <a:pt x="0" y="0"/>
                </a:lnTo>
                <a:close/>
              </a:path>
            </a:pathLst>
          </a:custGeom>
          <a:blipFill>
            <a:blip r:embed="rId6">
              <a:alphaModFix amt="72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8" name="TextBox 14">
            <a:extLst>
              <a:ext uri="{FF2B5EF4-FFF2-40B4-BE49-F238E27FC236}">
                <a16:creationId xmlns:a16="http://schemas.microsoft.com/office/drawing/2014/main" id="{D5F311B0-B3EB-5E0E-6EB4-C26338ED9A50}"/>
              </a:ext>
            </a:extLst>
          </p:cNvPr>
          <p:cNvSpPr txBox="1"/>
          <p:nvPr/>
        </p:nvSpPr>
        <p:spPr>
          <a:xfrm>
            <a:off x="2248926" y="8051340"/>
            <a:ext cx="283352" cy="276999"/>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4.</a:t>
            </a:r>
          </a:p>
        </p:txBody>
      </p:sp>
      <p:sp>
        <p:nvSpPr>
          <p:cNvPr id="39" name="TextBox 15">
            <a:extLst>
              <a:ext uri="{FF2B5EF4-FFF2-40B4-BE49-F238E27FC236}">
                <a16:creationId xmlns:a16="http://schemas.microsoft.com/office/drawing/2014/main" id="{5C4DA096-2CAE-2813-AD59-8393C47E1948}"/>
              </a:ext>
            </a:extLst>
          </p:cNvPr>
          <p:cNvSpPr txBox="1"/>
          <p:nvPr/>
        </p:nvSpPr>
        <p:spPr>
          <a:xfrm>
            <a:off x="2955576" y="8041815"/>
            <a:ext cx="2857861" cy="589905"/>
          </a:xfrm>
          <a:prstGeom prst="rect">
            <a:avLst/>
          </a:prstGeom>
        </p:spPr>
        <p:txBody>
          <a:bodyPr lIns="0" tIns="0" rIns="0" bIns="0" rtlCol="0" anchor="t">
            <a:spAutoFit/>
          </a:bodyPr>
          <a:lstStyle/>
          <a:p>
            <a:pPr algn="l">
              <a:lnSpc>
                <a:spcPts val="2261"/>
              </a:lnSpc>
              <a:spcBef>
                <a:spcPct val="0"/>
              </a:spcBef>
            </a:pPr>
            <a:r>
              <a:rPr lang="en-US" sz="2133" b="1" dirty="0">
                <a:solidFill>
                  <a:srgbClr val="FFFFFF"/>
                </a:solidFill>
                <a:latin typeface="Raleway Bold"/>
                <a:ea typeface="Raleway Bold"/>
                <a:cs typeface="Raleway Bold"/>
                <a:sym typeface="Raleway Bold"/>
              </a:rPr>
              <a:t>ALERT DELIVERY AND DIGESTS</a:t>
            </a:r>
          </a:p>
        </p:txBody>
      </p:sp>
      <p:sp>
        <p:nvSpPr>
          <p:cNvPr id="40" name="TextBox 16">
            <a:extLst>
              <a:ext uri="{FF2B5EF4-FFF2-40B4-BE49-F238E27FC236}">
                <a16:creationId xmlns:a16="http://schemas.microsoft.com/office/drawing/2014/main" id="{602FF36A-CA00-8A17-8077-818F987DB024}"/>
              </a:ext>
            </a:extLst>
          </p:cNvPr>
          <p:cNvSpPr txBox="1"/>
          <p:nvPr/>
        </p:nvSpPr>
        <p:spPr>
          <a:xfrm>
            <a:off x="2955576" y="8623292"/>
            <a:ext cx="3811192" cy="1110176"/>
          </a:xfrm>
          <a:prstGeom prst="rect">
            <a:avLst/>
          </a:prstGeom>
        </p:spPr>
        <p:txBody>
          <a:bodyPr lIns="0" tIns="0" rIns="0" bIns="0" rtlCol="0" anchor="t">
            <a:spAutoFit/>
          </a:bodyPr>
          <a:lstStyle/>
          <a:p>
            <a:pPr algn="l">
              <a:lnSpc>
                <a:spcPts val="2181"/>
              </a:lnSpc>
              <a:spcBef>
                <a:spcPct val="0"/>
              </a:spcBef>
            </a:pPr>
            <a:r>
              <a:rPr lang="en-US" sz="1700" b="1" dirty="0">
                <a:solidFill>
                  <a:srgbClr val="FFFFFF"/>
                </a:solidFill>
                <a:latin typeface="Raleway Semi-Bold"/>
                <a:ea typeface="Raleway Semi-Bold"/>
                <a:cs typeface="Raleway Semi-Bold"/>
                <a:sym typeface="Raleway Semi-Bold"/>
              </a:rPr>
              <a:t>Alerts are delivered via dashboard panes and optional email digests, ensuring coverage even when analysts are offline.</a:t>
            </a:r>
          </a:p>
        </p:txBody>
      </p:sp>
      <p:sp>
        <p:nvSpPr>
          <p:cNvPr id="41" name="TextBox 15">
            <a:extLst>
              <a:ext uri="{FF2B5EF4-FFF2-40B4-BE49-F238E27FC236}">
                <a16:creationId xmlns:a16="http://schemas.microsoft.com/office/drawing/2014/main" id="{8C6871CA-BB77-CA45-1500-0D6F98B4C5A6}"/>
              </a:ext>
            </a:extLst>
          </p:cNvPr>
          <p:cNvSpPr txBox="1"/>
          <p:nvPr/>
        </p:nvSpPr>
        <p:spPr>
          <a:xfrm>
            <a:off x="6079966" y="1140178"/>
            <a:ext cx="2857861" cy="304627"/>
          </a:xfrm>
          <a:prstGeom prst="rect">
            <a:avLst/>
          </a:prstGeom>
        </p:spPr>
        <p:txBody>
          <a:bodyPr lIns="0" tIns="0" rIns="0" bIns="0" rtlCol="0" anchor="t">
            <a:spAutoFit/>
          </a:bodyPr>
          <a:lstStyle/>
          <a:p>
            <a:pPr algn="l">
              <a:lnSpc>
                <a:spcPts val="2261"/>
              </a:lnSpc>
              <a:spcBef>
                <a:spcPct val="0"/>
              </a:spcBef>
            </a:pPr>
            <a:r>
              <a:rPr lang="en-US" sz="2133" b="1" dirty="0">
                <a:solidFill>
                  <a:srgbClr val="FFFFFF"/>
                </a:solidFill>
                <a:latin typeface="Raleway Bold"/>
                <a:ea typeface="Raleway Bold"/>
                <a:cs typeface="Raleway Bold"/>
                <a:sym typeface="Raleway Bold"/>
              </a:rPr>
              <a:t>FIRST ALERT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p:cNvGrpSpPr/>
        <p:nvPr/>
      </p:nvGrpSpPr>
      <p:grpSpPr>
        <a:xfrm>
          <a:off x="0" y="0"/>
          <a:ext cx="0" cy="0"/>
          <a:chOff x="0" y="0"/>
          <a:chExt cx="0" cy="0"/>
        </a:xfrm>
      </p:grpSpPr>
      <p:sp>
        <p:nvSpPr>
          <p:cNvPr id="37" name="Google Shape;695;p68">
            <a:extLst>
              <a:ext uri="{FF2B5EF4-FFF2-40B4-BE49-F238E27FC236}">
                <a16:creationId xmlns:a16="http://schemas.microsoft.com/office/drawing/2014/main" id="{137975A1-F04A-A6B6-2863-4BB25CB2CA27}"/>
              </a:ext>
            </a:extLst>
          </p:cNvPr>
          <p:cNvSpPr/>
          <p:nvPr/>
        </p:nvSpPr>
        <p:spPr>
          <a:xfrm>
            <a:off x="4676714" y="9048897"/>
            <a:ext cx="2105086" cy="877572"/>
          </a:xfrm>
          <a:prstGeom prst="roundRect">
            <a:avLst>
              <a:gd name="adj" fmla="val 5447"/>
            </a:avLst>
          </a:prstGeom>
          <a:solidFill>
            <a:srgbClr val="FFFFFF">
              <a:alpha val="46200"/>
            </a:srgbClr>
          </a:solidFill>
          <a:ln>
            <a:noFill/>
          </a:ln>
          <a:effectLst>
            <a:outerShdw blurRad="414338" dist="19050" dir="5400000" algn="bl" rotWithShape="0">
              <a:srgbClr val="000000">
                <a:alpha val="27450"/>
              </a:srgbClr>
            </a:outerShdw>
          </a:effectLst>
        </p:spPr>
        <p:txBody>
          <a:bodyPr spcFirstLastPara="1" wrap="square" lIns="121900" tIns="975333" rIns="121900" bIns="121900" anchor="t" anchorCtr="0">
            <a:noAutofit/>
          </a:bodyPr>
          <a:lstStyle/>
          <a:p>
            <a:pPr algn="ctr" defTabSz="1219170">
              <a:lnSpc>
                <a:spcPct val="115000"/>
              </a:lnSpc>
              <a:spcBef>
                <a:spcPts val="1067"/>
              </a:spcBef>
              <a:buClr>
                <a:srgbClr val="000000"/>
              </a:buClr>
              <a:buSzPts val="1600"/>
            </a:pPr>
            <a:endParaRPr sz="2133" kern="0">
              <a:solidFill>
                <a:srgbClr val="FFFFFF"/>
              </a:solidFill>
              <a:latin typeface="Open Sans Light"/>
              <a:ea typeface="Open Sans Light"/>
              <a:cs typeface="Open Sans Light"/>
              <a:sym typeface="Open Sans Light"/>
            </a:endParaRPr>
          </a:p>
        </p:txBody>
      </p:sp>
      <p:grpSp>
        <p:nvGrpSpPr>
          <p:cNvPr id="8" name="Group 8"/>
          <p:cNvGrpSpPr>
            <a:grpSpLocks noChangeAspect="1"/>
          </p:cNvGrpSpPr>
          <p:nvPr/>
        </p:nvGrpSpPr>
        <p:grpSpPr>
          <a:xfrm>
            <a:off x="2143103" y="2692380"/>
            <a:ext cx="3936499" cy="3757239"/>
            <a:chOff x="-366471" y="-11891"/>
            <a:chExt cx="15572971" cy="14863810"/>
          </a:xfrm>
        </p:grpSpPr>
        <p:sp>
          <p:nvSpPr>
            <p:cNvPr id="9" name="Freeform 9"/>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00BBDE"/>
            </a:solidFill>
          </p:spPr>
          <p:txBody>
            <a:bodyPr/>
            <a:lstStyle/>
            <a:p>
              <a:endParaRPr lang="en-US"/>
            </a:p>
          </p:txBody>
        </p:sp>
        <p:sp>
          <p:nvSpPr>
            <p:cNvPr id="10" name="Freeform 10"/>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txBody>
            <a:bodyPr/>
            <a:lstStyle/>
            <a:p>
              <a:endParaRPr lang="en-US"/>
            </a:p>
          </p:txBody>
        </p:sp>
      </p:grpSp>
      <p:sp>
        <p:nvSpPr>
          <p:cNvPr id="24" name="Freeform 10">
            <a:extLst>
              <a:ext uri="{FF2B5EF4-FFF2-40B4-BE49-F238E27FC236}">
                <a16:creationId xmlns:a16="http://schemas.microsoft.com/office/drawing/2014/main" id="{BECCF6B0-C72E-A5CC-A8B6-F7B351161C33}"/>
              </a:ext>
            </a:extLst>
          </p:cNvPr>
          <p:cNvSpPr/>
          <p:nvPr/>
        </p:nvSpPr>
        <p:spPr>
          <a:xfrm>
            <a:off x="2331875" y="2865740"/>
            <a:ext cx="3558953" cy="3410517"/>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blipFill>
            <a:blip r:embed="rId3"/>
            <a:stretch>
              <a:fillRect l="-38492" r="-38492"/>
            </a:stretch>
          </a:blipFill>
        </p:spPr>
        <p:txBody>
          <a:bodyPr/>
          <a:lstStyle/>
          <a:p>
            <a:endParaRPr lang="en-US"/>
          </a:p>
        </p:txBody>
      </p:sp>
      <p:sp>
        <p:nvSpPr>
          <p:cNvPr id="2" name="Freeform 2"/>
          <p:cNvSpPr/>
          <p:nvPr/>
        </p:nvSpPr>
        <p:spPr>
          <a:xfrm>
            <a:off x="1711939" y="1306549"/>
            <a:ext cx="742265" cy="742265"/>
          </a:xfrm>
          <a:custGeom>
            <a:avLst/>
            <a:gdLst/>
            <a:ahLst/>
            <a:cxnLst/>
            <a:rect l="l" t="t" r="r" b="b"/>
            <a:pathLst>
              <a:path w="742265" h="742265">
                <a:moveTo>
                  <a:pt x="0" y="0"/>
                </a:moveTo>
                <a:lnTo>
                  <a:pt x="742264" y="0"/>
                </a:lnTo>
                <a:lnTo>
                  <a:pt x="742264" y="742265"/>
                </a:lnTo>
                <a:lnTo>
                  <a:pt x="0" y="7422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TextBox 3"/>
          <p:cNvSpPr txBox="1"/>
          <p:nvPr/>
        </p:nvSpPr>
        <p:spPr>
          <a:xfrm>
            <a:off x="2692536" y="1431726"/>
            <a:ext cx="1418817" cy="546303"/>
          </a:xfrm>
          <a:prstGeom prst="rect">
            <a:avLst/>
          </a:prstGeom>
        </p:spPr>
        <p:txBody>
          <a:bodyPr lIns="0" tIns="0" rIns="0" bIns="0" rtlCol="0" anchor="t">
            <a:spAutoFit/>
          </a:bodyPr>
          <a:lstStyle/>
          <a:p>
            <a:pPr algn="l">
              <a:lnSpc>
                <a:spcPts val="2067"/>
              </a:lnSpc>
              <a:spcBef>
                <a:spcPct val="0"/>
              </a:spcBef>
            </a:pPr>
            <a:r>
              <a:rPr lang="en-US" sz="1950" dirty="0">
                <a:solidFill>
                  <a:srgbClr val="FFFFFF"/>
                </a:solidFill>
                <a:latin typeface="TT Lakes Neue"/>
                <a:ea typeface="TT Lakes Neue"/>
                <a:cs typeface="TT Lakes Neue"/>
                <a:sym typeface="TT Lakes Neue"/>
              </a:rPr>
              <a:t>GOC OSINT</a:t>
            </a:r>
          </a:p>
        </p:txBody>
      </p:sp>
      <p:sp>
        <p:nvSpPr>
          <p:cNvPr id="4" name="TextBox 4"/>
          <p:cNvSpPr txBox="1"/>
          <p:nvPr/>
        </p:nvSpPr>
        <p:spPr>
          <a:xfrm>
            <a:off x="7109131" y="1387867"/>
            <a:ext cx="8486333" cy="1180323"/>
          </a:xfrm>
          <a:prstGeom prst="rect">
            <a:avLst/>
          </a:prstGeom>
        </p:spPr>
        <p:txBody>
          <a:bodyPr lIns="0" tIns="0" rIns="0" bIns="0" rtlCol="0" anchor="t">
            <a:spAutoFit/>
          </a:bodyPr>
          <a:lstStyle/>
          <a:p>
            <a:pPr algn="l">
              <a:lnSpc>
                <a:spcPts val="8936"/>
              </a:lnSpc>
              <a:spcBef>
                <a:spcPct val="0"/>
              </a:spcBef>
            </a:pPr>
            <a:r>
              <a:rPr lang="en-US" sz="8430" b="1" dirty="0">
                <a:solidFill>
                  <a:srgbClr val="FFFFFF"/>
                </a:solidFill>
                <a:latin typeface="TT Lakes Neue Bold"/>
                <a:ea typeface="TT Lakes Neue Bold"/>
                <a:cs typeface="TT Lakes Neue Bold"/>
                <a:sym typeface="TT Lakes Neue Bold"/>
              </a:rPr>
              <a:t>FA: USE CASE</a:t>
            </a:r>
          </a:p>
        </p:txBody>
      </p:sp>
      <p:sp>
        <p:nvSpPr>
          <p:cNvPr id="5" name="TextBox 5"/>
          <p:cNvSpPr txBox="1"/>
          <p:nvPr/>
        </p:nvSpPr>
        <p:spPr>
          <a:xfrm>
            <a:off x="7133239" y="2189801"/>
            <a:ext cx="10461256" cy="1846659"/>
          </a:xfrm>
          <a:prstGeom prst="rect">
            <a:avLst/>
          </a:prstGeom>
        </p:spPr>
        <p:txBody>
          <a:bodyPr wrap="square" lIns="0" tIns="0" rIns="0" bIns="0" rtlCol="0" anchor="t">
            <a:spAutoFit/>
          </a:bodyPr>
          <a:lstStyle/>
          <a:p>
            <a:pPr algn="l">
              <a:spcBef>
                <a:spcPct val="0"/>
              </a:spcBef>
            </a:pPr>
            <a:r>
              <a:rPr lang="en-US" sz="6000" b="1" dirty="0">
                <a:solidFill>
                  <a:srgbClr val="84E3F8"/>
                </a:solidFill>
                <a:latin typeface="TT Lakes Neue Bold"/>
                <a:ea typeface="TT Lakes Neue Bold"/>
                <a:cs typeface="TT Lakes Neue Bold"/>
                <a:sym typeface="TT Lakes Neue Bold"/>
              </a:rPr>
              <a:t>Car Explosion – Rainbow Bridge, NY </a:t>
            </a:r>
          </a:p>
        </p:txBody>
      </p:sp>
      <p:grpSp>
        <p:nvGrpSpPr>
          <p:cNvPr id="12" name="Group 12"/>
          <p:cNvGrpSpPr>
            <a:grpSpLocks noChangeAspect="1"/>
          </p:cNvGrpSpPr>
          <p:nvPr/>
        </p:nvGrpSpPr>
        <p:grpSpPr>
          <a:xfrm>
            <a:off x="2278484" y="5713627"/>
            <a:ext cx="3936499" cy="3757239"/>
            <a:chOff x="-366471" y="-11891"/>
            <a:chExt cx="15572971" cy="14863810"/>
          </a:xfrm>
        </p:grpSpPr>
        <p:sp>
          <p:nvSpPr>
            <p:cNvPr id="13" name="Freeform 13"/>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00BBDE"/>
            </a:solidFill>
          </p:spPr>
          <p:txBody>
            <a:bodyPr/>
            <a:lstStyle/>
            <a:p>
              <a:endParaRPr lang="en-US"/>
            </a:p>
          </p:txBody>
        </p:sp>
        <p:sp>
          <p:nvSpPr>
            <p:cNvPr id="14" name="Freeform 14"/>
            <p:cNvSpPr/>
            <p:nvPr/>
          </p:nvSpPr>
          <p:spPr>
            <a:xfrm>
              <a:off x="-71852" y="188807"/>
              <a:ext cx="15152415" cy="14462406"/>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txBody>
            <a:bodyPr/>
            <a:lstStyle/>
            <a:p>
              <a:endParaRPr lang="en-US"/>
            </a:p>
          </p:txBody>
        </p:sp>
      </p:grpSp>
      <p:sp>
        <p:nvSpPr>
          <p:cNvPr id="16" name="Freeform 16"/>
          <p:cNvSpPr/>
          <p:nvPr/>
        </p:nvSpPr>
        <p:spPr>
          <a:xfrm>
            <a:off x="1559224" y="3002514"/>
            <a:ext cx="1789958" cy="1757413"/>
          </a:xfrm>
          <a:custGeom>
            <a:avLst/>
            <a:gdLst/>
            <a:ahLst/>
            <a:cxnLst/>
            <a:rect l="l" t="t" r="r" b="b"/>
            <a:pathLst>
              <a:path w="1789958" h="1757413">
                <a:moveTo>
                  <a:pt x="0" y="0"/>
                </a:moveTo>
                <a:lnTo>
                  <a:pt x="1789958" y="0"/>
                </a:lnTo>
                <a:lnTo>
                  <a:pt x="1789958" y="1757413"/>
                </a:lnTo>
                <a:lnTo>
                  <a:pt x="0" y="1757413"/>
                </a:lnTo>
                <a:lnTo>
                  <a:pt x="0" y="0"/>
                </a:lnTo>
                <a:close/>
              </a:path>
            </a:pathLst>
          </a:custGeom>
          <a:blipFill>
            <a:blip r:embed="rId6">
              <a:alphaModFix amt="7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6498042" y="8169056"/>
            <a:ext cx="1789958" cy="1757413"/>
          </a:xfrm>
          <a:custGeom>
            <a:avLst/>
            <a:gdLst/>
            <a:ahLst/>
            <a:cxnLst/>
            <a:rect l="l" t="t" r="r" b="b"/>
            <a:pathLst>
              <a:path w="1789958" h="1757413">
                <a:moveTo>
                  <a:pt x="0" y="0"/>
                </a:moveTo>
                <a:lnTo>
                  <a:pt x="1789958" y="0"/>
                </a:lnTo>
                <a:lnTo>
                  <a:pt x="1789958" y="1757413"/>
                </a:lnTo>
                <a:lnTo>
                  <a:pt x="0" y="1757413"/>
                </a:lnTo>
                <a:lnTo>
                  <a:pt x="0" y="0"/>
                </a:lnTo>
                <a:close/>
              </a:path>
            </a:pathLst>
          </a:custGeom>
          <a:blipFill>
            <a:blip r:embed="rId6">
              <a:alphaModFix amt="7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14">
            <a:extLst>
              <a:ext uri="{FF2B5EF4-FFF2-40B4-BE49-F238E27FC236}">
                <a16:creationId xmlns:a16="http://schemas.microsoft.com/office/drawing/2014/main" id="{E3F9879A-217E-2A41-BFFF-FE8C090BFE45}"/>
              </a:ext>
            </a:extLst>
          </p:cNvPr>
          <p:cNvSpPr/>
          <p:nvPr/>
        </p:nvSpPr>
        <p:spPr>
          <a:xfrm>
            <a:off x="2381160" y="5848866"/>
            <a:ext cx="3728996" cy="3514631"/>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blipFill>
            <a:blip r:embed="rId8"/>
            <a:stretch>
              <a:fillRect l="223" t="-16665" r="223" b="-16666"/>
            </a:stretch>
          </a:blipFill>
        </p:spPr>
        <p:txBody>
          <a:bodyPr/>
          <a:lstStyle/>
          <a:p>
            <a:endParaRPr lang="en-US"/>
          </a:p>
        </p:txBody>
      </p:sp>
      <p:sp>
        <p:nvSpPr>
          <p:cNvPr id="26" name="Google Shape;697;p68">
            <a:extLst>
              <a:ext uri="{FF2B5EF4-FFF2-40B4-BE49-F238E27FC236}">
                <a16:creationId xmlns:a16="http://schemas.microsoft.com/office/drawing/2014/main" id="{EB6ABE75-B0D8-C80F-0AE5-66BCE9F43370}"/>
              </a:ext>
            </a:extLst>
          </p:cNvPr>
          <p:cNvSpPr txBox="1">
            <a:spLocks/>
          </p:cNvSpPr>
          <p:nvPr/>
        </p:nvSpPr>
        <p:spPr>
          <a:xfrm>
            <a:off x="7188813" y="4362291"/>
            <a:ext cx="9539963" cy="3439363"/>
          </a:xfrm>
          <a:prstGeom prst="rect">
            <a:avLst/>
          </a:prstGeom>
          <a:noFill/>
          <a:ln>
            <a:noFill/>
          </a:ln>
        </p:spPr>
        <p:txBody>
          <a:bodyPr spcFirstLastPara="1" wrap="square" lIns="0" tIns="121900" rIns="121900" bIns="12190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Open Sans Light"/>
              <a:buNone/>
              <a:defRPr sz="1600" b="1" i="0" u="none" strike="noStrike" cap="none">
                <a:solidFill>
                  <a:srgbClr val="FFFFFF"/>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lt1"/>
              </a:buClr>
              <a:buSzPts val="1400"/>
              <a:buFont typeface="Open Sans Light"/>
              <a:buNone/>
              <a:defRPr sz="1867" b="0" i="0" u="none" strike="noStrike" cap="none">
                <a:solidFill>
                  <a:schemeClr val="lt1"/>
                </a:solidFill>
                <a:latin typeface="Open Sans Light"/>
                <a:ea typeface="Open Sans Light"/>
                <a:cs typeface="Open Sans Light"/>
                <a:sym typeface="Open Sans Light"/>
              </a:defRPr>
            </a:lvl2pPr>
            <a:lvl3pPr marL="1371600" marR="0" lvl="2" indent="-317500" algn="l" rtl="0">
              <a:lnSpc>
                <a:spcPct val="115000"/>
              </a:lnSpc>
              <a:spcBef>
                <a:spcPts val="0"/>
              </a:spcBef>
              <a:spcAft>
                <a:spcPts val="0"/>
              </a:spcAft>
              <a:buClr>
                <a:schemeClr val="lt1"/>
              </a:buClr>
              <a:buSzPts val="1400"/>
              <a:buFont typeface="Open Sans Light"/>
              <a:buNone/>
              <a:defRPr sz="1867" b="0" i="0" u="none" strike="noStrike" cap="none">
                <a:solidFill>
                  <a:schemeClr val="lt1"/>
                </a:solidFill>
                <a:latin typeface="Open Sans Light"/>
                <a:ea typeface="Open Sans Light"/>
                <a:cs typeface="Open Sans Light"/>
                <a:sym typeface="Open Sans Light"/>
              </a:defRPr>
            </a:lvl3pPr>
            <a:lvl4pPr marL="1828800" marR="0" lvl="3" indent="-317500" algn="l" rtl="0">
              <a:lnSpc>
                <a:spcPct val="115000"/>
              </a:lnSpc>
              <a:spcBef>
                <a:spcPts val="0"/>
              </a:spcBef>
              <a:spcAft>
                <a:spcPts val="0"/>
              </a:spcAft>
              <a:buClr>
                <a:schemeClr val="lt1"/>
              </a:buClr>
              <a:buSzPts val="1400"/>
              <a:buFont typeface="Open Sans Light"/>
              <a:buNone/>
              <a:defRPr sz="1867" b="0" i="0" u="none" strike="noStrike" cap="none">
                <a:solidFill>
                  <a:schemeClr val="lt1"/>
                </a:solidFill>
                <a:latin typeface="Open Sans Light"/>
                <a:ea typeface="Open Sans Light"/>
                <a:cs typeface="Open Sans Light"/>
                <a:sym typeface="Open Sans Light"/>
              </a:defRPr>
            </a:lvl4pPr>
            <a:lvl5pPr marL="2286000" marR="0" lvl="4" indent="-317500" algn="l" rtl="0">
              <a:lnSpc>
                <a:spcPct val="115000"/>
              </a:lnSpc>
              <a:spcBef>
                <a:spcPts val="0"/>
              </a:spcBef>
              <a:spcAft>
                <a:spcPts val="0"/>
              </a:spcAft>
              <a:buClr>
                <a:schemeClr val="lt1"/>
              </a:buClr>
              <a:buSzPts val="1400"/>
              <a:buFont typeface="Open Sans Light"/>
              <a:buNone/>
              <a:defRPr sz="1867" b="0" i="0" u="none" strike="noStrike" cap="none">
                <a:solidFill>
                  <a:schemeClr val="lt1"/>
                </a:solidFill>
                <a:latin typeface="Open Sans Light"/>
                <a:ea typeface="Open Sans Light"/>
                <a:cs typeface="Open Sans Light"/>
                <a:sym typeface="Open Sans Light"/>
              </a:defRPr>
            </a:lvl5pPr>
            <a:lvl6pPr marL="2743200" marR="0" lvl="5" indent="-317500" algn="l" rtl="0">
              <a:lnSpc>
                <a:spcPct val="115000"/>
              </a:lnSpc>
              <a:spcBef>
                <a:spcPts val="0"/>
              </a:spcBef>
              <a:spcAft>
                <a:spcPts val="0"/>
              </a:spcAft>
              <a:buClr>
                <a:schemeClr val="lt1"/>
              </a:buClr>
              <a:buSzPts val="1400"/>
              <a:buFont typeface="Open Sans Light"/>
              <a:buNone/>
              <a:defRPr sz="1867" b="0" i="0" u="none" strike="noStrike" cap="none">
                <a:solidFill>
                  <a:schemeClr val="lt1"/>
                </a:solidFill>
                <a:latin typeface="Open Sans Light"/>
                <a:ea typeface="Open Sans Light"/>
                <a:cs typeface="Open Sans Light"/>
                <a:sym typeface="Open Sans Light"/>
              </a:defRPr>
            </a:lvl6pPr>
            <a:lvl7pPr marL="3200400" marR="0" lvl="6" indent="-317500" algn="l" rtl="0">
              <a:lnSpc>
                <a:spcPct val="115000"/>
              </a:lnSpc>
              <a:spcBef>
                <a:spcPts val="0"/>
              </a:spcBef>
              <a:spcAft>
                <a:spcPts val="0"/>
              </a:spcAft>
              <a:buClr>
                <a:schemeClr val="lt1"/>
              </a:buClr>
              <a:buSzPts val="1400"/>
              <a:buFont typeface="Open Sans Light"/>
              <a:buNone/>
              <a:defRPr sz="1867" b="0" i="0" u="none" strike="noStrike" cap="none">
                <a:solidFill>
                  <a:schemeClr val="lt1"/>
                </a:solidFill>
                <a:latin typeface="Open Sans Light"/>
                <a:ea typeface="Open Sans Light"/>
                <a:cs typeface="Open Sans Light"/>
                <a:sym typeface="Open Sans Light"/>
              </a:defRPr>
            </a:lvl7pPr>
            <a:lvl8pPr marL="3657600" marR="0" lvl="7" indent="-317500" algn="l" rtl="0">
              <a:lnSpc>
                <a:spcPct val="115000"/>
              </a:lnSpc>
              <a:spcBef>
                <a:spcPts val="0"/>
              </a:spcBef>
              <a:spcAft>
                <a:spcPts val="0"/>
              </a:spcAft>
              <a:buClr>
                <a:schemeClr val="lt1"/>
              </a:buClr>
              <a:buSzPts val="1400"/>
              <a:buFont typeface="Open Sans Light"/>
              <a:buNone/>
              <a:defRPr sz="1867" b="0" i="0" u="none" strike="noStrike" cap="none">
                <a:solidFill>
                  <a:schemeClr val="lt1"/>
                </a:solidFill>
                <a:latin typeface="Open Sans Light"/>
                <a:ea typeface="Open Sans Light"/>
                <a:cs typeface="Open Sans Light"/>
                <a:sym typeface="Open Sans Light"/>
              </a:defRPr>
            </a:lvl8pPr>
            <a:lvl9pPr marL="4114800" marR="0" lvl="8" indent="-317500" algn="l" rtl="0">
              <a:lnSpc>
                <a:spcPct val="115000"/>
              </a:lnSpc>
              <a:spcBef>
                <a:spcPts val="0"/>
              </a:spcBef>
              <a:spcAft>
                <a:spcPts val="0"/>
              </a:spcAft>
              <a:buClr>
                <a:schemeClr val="lt1"/>
              </a:buClr>
              <a:buSzPts val="1400"/>
              <a:buFont typeface="Open Sans Light"/>
              <a:buNone/>
              <a:defRPr sz="1867" b="0" i="0" u="none" strike="noStrike" cap="none">
                <a:solidFill>
                  <a:schemeClr val="lt1"/>
                </a:solidFill>
                <a:latin typeface="Open Sans Light"/>
                <a:ea typeface="Open Sans Light"/>
                <a:cs typeface="Open Sans Light"/>
                <a:sym typeface="Open Sans Light"/>
              </a:defRPr>
            </a:lvl9pPr>
          </a:lstStyle>
          <a:p>
            <a:pPr marL="0" marR="0" lvl="0" indent="0" algn="l" defTabSz="914400" rtl="0" eaLnBrk="1" fontAlgn="auto" latinLnBrk="0" hangingPunct="1">
              <a:lnSpc>
                <a:spcPct val="100000"/>
              </a:lnSpc>
              <a:spcBef>
                <a:spcPts val="0"/>
              </a:spcBef>
              <a:spcAft>
                <a:spcPts val="0"/>
              </a:spcAft>
              <a:buClr>
                <a:srgbClr val="FFFFFF"/>
              </a:buClr>
              <a:buSzPts val="1300"/>
              <a:buFont typeface="Open Sans Light"/>
              <a:buNone/>
              <a:tabLst/>
              <a:defRPr/>
            </a:pPr>
            <a:r>
              <a:rPr kumimoji="0" lang="en-US" sz="2500" b="0" i="0" u="none" strike="noStrike" kern="0" cap="none" spc="0" normalizeH="0" baseline="0" noProof="0" dirty="0">
                <a:ln>
                  <a:noFill/>
                </a:ln>
                <a:solidFill>
                  <a:schemeClr val="bg1"/>
                </a:solidFill>
                <a:effectLst/>
                <a:uLnTx/>
                <a:uFillTx/>
                <a:latin typeface="Raleway Semi-Bold" panose="020B0604020202020204" charset="0"/>
                <a:sym typeface="Open Sans"/>
              </a:rPr>
              <a:t>The Dataminr AI Platform was</a:t>
            </a:r>
            <a:r>
              <a:rPr kumimoji="0" lang="en-US" sz="2500" b="1" i="0" u="none" strike="noStrike" kern="0" cap="none" spc="0" normalizeH="0" baseline="0" noProof="0" dirty="0">
                <a:ln>
                  <a:noFill/>
                </a:ln>
                <a:solidFill>
                  <a:schemeClr val="bg1"/>
                </a:solidFill>
                <a:effectLst/>
                <a:uLnTx/>
                <a:uFillTx/>
                <a:latin typeface="Raleway Semi-Bold" panose="020B0604020202020204" charset="0"/>
                <a:sym typeface="Open Sans"/>
              </a:rPr>
              <a:t> first to detect</a:t>
            </a:r>
            <a:r>
              <a:rPr kumimoji="0" lang="en-US" sz="2500" b="0" i="0" u="none" strike="noStrike" kern="0" cap="none" spc="0" normalizeH="0" baseline="0" noProof="0" dirty="0">
                <a:ln>
                  <a:noFill/>
                </a:ln>
                <a:solidFill>
                  <a:schemeClr val="bg1"/>
                </a:solidFill>
                <a:effectLst/>
                <a:uLnTx/>
                <a:uFillTx/>
                <a:latin typeface="Raleway Semi-Bold" panose="020B0604020202020204" charset="0"/>
                <a:sym typeface="Open Sans"/>
              </a:rPr>
              <a:t> the initial signals of a vehicle fire at the Rainbow Bridge border crossing</a:t>
            </a:r>
            <a:endParaRPr kumimoji="0" lang="en-US" sz="2500" b="1" i="0" u="none" strike="noStrike" kern="0" cap="none" spc="0" normalizeH="0" baseline="0" noProof="0" dirty="0">
              <a:ln>
                <a:noFill/>
              </a:ln>
              <a:solidFill>
                <a:schemeClr val="bg1"/>
              </a:solidFill>
              <a:effectLst/>
              <a:uLnTx/>
              <a:uFillTx/>
              <a:latin typeface="Raleway Semi-Bold" panose="020B0604020202020204" charset="0"/>
              <a:sym typeface="Open Sans"/>
            </a:endParaRPr>
          </a:p>
          <a:p>
            <a:pPr marL="0" marR="0" lvl="0" indent="0" algn="l" defTabSz="914400" rtl="0" eaLnBrk="1" fontAlgn="auto" latinLnBrk="0" hangingPunct="1">
              <a:lnSpc>
                <a:spcPct val="100000"/>
              </a:lnSpc>
              <a:spcBef>
                <a:spcPts val="1333"/>
              </a:spcBef>
              <a:spcAft>
                <a:spcPts val="0"/>
              </a:spcAft>
              <a:buClr>
                <a:srgbClr val="FFFFFF"/>
              </a:buClr>
              <a:buSzPts val="1300"/>
              <a:buFont typeface="Open Sans Light"/>
              <a:buNone/>
              <a:tabLst/>
              <a:defRPr/>
            </a:pPr>
            <a:r>
              <a:rPr kumimoji="0" lang="en-US" sz="2500" b="0" i="0" u="none" strike="noStrike" kern="0" cap="none" spc="0" normalizeH="0" baseline="0" noProof="0" dirty="0">
                <a:ln>
                  <a:noFill/>
                </a:ln>
                <a:solidFill>
                  <a:schemeClr val="bg1"/>
                </a:solidFill>
                <a:effectLst/>
                <a:uLnTx/>
                <a:uFillTx/>
                <a:latin typeface="Raleway Semi-Bold" panose="020B0604020202020204" charset="0"/>
                <a:sym typeface="Open Sans"/>
              </a:rPr>
              <a:t>Clients received first signal from Dataminr</a:t>
            </a:r>
            <a:r>
              <a:rPr kumimoji="0" lang="en-US" sz="2500" b="1" i="0" u="none" strike="noStrike" kern="0" cap="none" spc="0" normalizeH="0" baseline="0" noProof="0" dirty="0">
                <a:ln>
                  <a:noFill/>
                </a:ln>
                <a:solidFill>
                  <a:schemeClr val="bg1"/>
                </a:solidFill>
                <a:effectLst/>
                <a:uLnTx/>
                <a:uFillTx/>
                <a:latin typeface="Raleway Semi-Bold" panose="020B0604020202020204" charset="0"/>
                <a:sym typeface="Open Sans"/>
              </a:rPr>
              <a:t> 1 hour ahead of first coverage by major news sources</a:t>
            </a:r>
            <a:endParaRPr kumimoji="0" lang="en-US" sz="2500" b="0" i="0" u="none" strike="noStrike" kern="0" cap="none" spc="0" normalizeH="0" baseline="0" noProof="0" dirty="0">
              <a:ln>
                <a:noFill/>
              </a:ln>
              <a:solidFill>
                <a:schemeClr val="bg1"/>
              </a:solidFill>
              <a:effectLst/>
              <a:uLnTx/>
              <a:uFillTx/>
              <a:latin typeface="Raleway Semi-Bold" panose="020B0604020202020204" charset="0"/>
              <a:sym typeface="Open Sans"/>
            </a:endParaRPr>
          </a:p>
          <a:p>
            <a:pPr marL="0" marR="0" lvl="0" indent="0" algn="l" defTabSz="914400" rtl="0" eaLnBrk="1" fontAlgn="auto" latinLnBrk="0" hangingPunct="1">
              <a:lnSpc>
                <a:spcPct val="100000"/>
              </a:lnSpc>
              <a:spcBef>
                <a:spcPts val="1333"/>
              </a:spcBef>
              <a:spcAft>
                <a:spcPts val="1333"/>
              </a:spcAft>
              <a:buClr>
                <a:srgbClr val="FFFFFF"/>
              </a:buClr>
              <a:buSzPts val="1800"/>
              <a:buFont typeface="Open Sans Light"/>
              <a:buNone/>
              <a:tabLst/>
              <a:defRPr/>
            </a:pPr>
            <a:r>
              <a:rPr kumimoji="0" lang="en-US" sz="2500" b="0" i="0" u="none" strike="noStrike" kern="0" cap="none" spc="0" normalizeH="0" baseline="0" noProof="0" dirty="0">
                <a:ln>
                  <a:noFill/>
                </a:ln>
                <a:solidFill>
                  <a:schemeClr val="bg1"/>
                </a:solidFill>
                <a:effectLst/>
                <a:uLnTx/>
                <a:uFillTx/>
                <a:latin typeface="Raleway Semi-Bold" panose="020B0604020202020204" charset="0"/>
                <a:sym typeface="Open Sans"/>
              </a:rPr>
              <a:t>Within the first hour, Dataminr provided critical </a:t>
            </a:r>
            <a:r>
              <a:rPr kumimoji="0" lang="en-US" sz="2500" b="1" i="0" u="none" strike="noStrike" kern="0" cap="none" spc="0" normalizeH="0" baseline="0" noProof="0" dirty="0">
                <a:ln>
                  <a:noFill/>
                </a:ln>
                <a:solidFill>
                  <a:schemeClr val="bg1"/>
                </a:solidFill>
                <a:effectLst/>
                <a:uLnTx/>
                <a:uFillTx/>
                <a:latin typeface="Raleway Semi-Bold" panose="020B0604020202020204" charset="0"/>
                <a:sym typeface="Open Sans"/>
              </a:rPr>
              <a:t>eyewitness accounts of the explosion enabling event awareness on both sides of US-CAN  border</a:t>
            </a:r>
          </a:p>
        </p:txBody>
      </p:sp>
      <p:grpSp>
        <p:nvGrpSpPr>
          <p:cNvPr id="31" name="Google Shape;718;p68">
            <a:extLst>
              <a:ext uri="{FF2B5EF4-FFF2-40B4-BE49-F238E27FC236}">
                <a16:creationId xmlns:a16="http://schemas.microsoft.com/office/drawing/2014/main" id="{6B57B6B3-9FFF-AFC3-31F0-9EC45D095F34}"/>
              </a:ext>
            </a:extLst>
          </p:cNvPr>
          <p:cNvGrpSpPr/>
          <p:nvPr/>
        </p:nvGrpSpPr>
        <p:grpSpPr>
          <a:xfrm rot="10800000">
            <a:off x="-18168" y="9411602"/>
            <a:ext cx="2850995" cy="660000"/>
            <a:chOff x="9380403" y="-296532"/>
            <a:chExt cx="2850995" cy="660000"/>
          </a:xfrm>
        </p:grpSpPr>
        <p:sp>
          <p:nvSpPr>
            <p:cNvPr id="32" name="Google Shape;719;p68">
              <a:extLst>
                <a:ext uri="{FF2B5EF4-FFF2-40B4-BE49-F238E27FC236}">
                  <a16:creationId xmlns:a16="http://schemas.microsoft.com/office/drawing/2014/main" id="{05243DD9-6489-4616-F322-87203182B91C}"/>
                </a:ext>
              </a:extLst>
            </p:cNvPr>
            <p:cNvSpPr/>
            <p:nvPr/>
          </p:nvSpPr>
          <p:spPr>
            <a:xfrm rot="10800000">
              <a:off x="9804398" y="-271332"/>
              <a:ext cx="2427000" cy="609600"/>
            </a:xfrm>
            <a:prstGeom prst="rect">
              <a:avLst/>
            </a:prstGeom>
            <a:solidFill>
              <a:srgbClr val="FFFFFF">
                <a:alpha val="89800"/>
              </a:srgbClr>
            </a:solidFill>
            <a:ln>
              <a:noFill/>
            </a:ln>
          </p:spPr>
          <p:txBody>
            <a:bodyPr spcFirstLastPara="1" wrap="square" lIns="365767" tIns="45700" rIns="91400" bIns="45700" anchor="ctr" anchorCtr="0">
              <a:noAutofit/>
            </a:bodyPr>
            <a:lstStyle/>
            <a:p>
              <a:pPr defTabSz="1219170">
                <a:buClr>
                  <a:srgbClr val="000000"/>
                </a:buClr>
              </a:pPr>
              <a:r>
                <a:rPr lang="en" sz="1400" b="1" kern="0" dirty="0">
                  <a:solidFill>
                    <a:srgbClr val="172645"/>
                  </a:solidFill>
                  <a:latin typeface="Raleway" pitchFamily="2" charset="0"/>
                  <a:ea typeface="Open Sans Medium"/>
                  <a:cs typeface="Open Sans Medium"/>
                  <a:sym typeface="Open Sans Medium"/>
                </a:rPr>
                <a:t>Actual Photo from</a:t>
              </a:r>
              <a:endParaRPr sz="1400" b="1" kern="0" dirty="0">
                <a:solidFill>
                  <a:srgbClr val="172645"/>
                </a:solidFill>
                <a:latin typeface="Raleway" pitchFamily="2" charset="0"/>
                <a:ea typeface="Open Sans Medium"/>
                <a:cs typeface="Open Sans Medium"/>
                <a:sym typeface="Open Sans Medium"/>
              </a:endParaRPr>
            </a:p>
            <a:p>
              <a:pPr defTabSz="1219170">
                <a:buClr>
                  <a:srgbClr val="000000"/>
                </a:buClr>
              </a:pPr>
              <a:r>
                <a:rPr lang="en" sz="1400" b="1" kern="0" dirty="0">
                  <a:solidFill>
                    <a:srgbClr val="172645"/>
                  </a:solidFill>
                  <a:latin typeface="Raleway" pitchFamily="2" charset="0"/>
                  <a:ea typeface="Open Sans Medium"/>
                  <a:cs typeface="Open Sans Medium"/>
                  <a:sym typeface="Open Sans Medium"/>
                </a:rPr>
                <a:t>Dataminr Alert</a:t>
              </a:r>
              <a:endParaRPr sz="1400" b="1" kern="0" dirty="0">
                <a:solidFill>
                  <a:srgbClr val="172645"/>
                </a:solidFill>
                <a:latin typeface="Raleway" pitchFamily="2" charset="0"/>
                <a:ea typeface="Open Sans Medium"/>
                <a:cs typeface="Open Sans Medium"/>
                <a:sym typeface="Open Sans Medium"/>
              </a:endParaRPr>
            </a:p>
          </p:txBody>
        </p:sp>
        <p:sp>
          <p:nvSpPr>
            <p:cNvPr id="33" name="Google Shape;720;p68">
              <a:extLst>
                <a:ext uri="{FF2B5EF4-FFF2-40B4-BE49-F238E27FC236}">
                  <a16:creationId xmlns:a16="http://schemas.microsoft.com/office/drawing/2014/main" id="{3FBA0D00-7DDF-57CB-511E-CDF185DCFEBC}"/>
                </a:ext>
              </a:extLst>
            </p:cNvPr>
            <p:cNvSpPr/>
            <p:nvPr/>
          </p:nvSpPr>
          <p:spPr>
            <a:xfrm>
              <a:off x="9380403" y="-296532"/>
              <a:ext cx="660000" cy="660000"/>
            </a:xfrm>
            <a:prstGeom prst="ellipse">
              <a:avLst/>
            </a:prstGeom>
            <a:solidFill>
              <a:schemeClr val="tx1"/>
            </a:solidFill>
            <a:ln>
              <a:noFill/>
            </a:ln>
          </p:spPr>
          <p:txBody>
            <a:bodyPr spcFirstLastPara="1" wrap="square" lIns="91400" tIns="45700" rIns="91400" bIns="45700" anchor="ctr" anchorCtr="0">
              <a:noAutofit/>
            </a:bodyPr>
            <a:lstStyle/>
            <a:p>
              <a:pPr algn="ctr" defTabSz="1219170">
                <a:buClr>
                  <a:srgbClr val="000000"/>
                </a:buClr>
              </a:pPr>
              <a:endParaRPr sz="1900" kern="0">
                <a:solidFill>
                  <a:srgbClr val="FFFFFF"/>
                </a:solidFill>
                <a:ea typeface="Calibri"/>
                <a:cs typeface="Calibri"/>
                <a:sym typeface="Calibri"/>
              </a:endParaRPr>
            </a:p>
          </p:txBody>
        </p:sp>
        <p:pic>
          <p:nvPicPr>
            <p:cNvPr id="34" name="Google Shape;721;p68" descr="Image result for dataminr logo">
              <a:extLst>
                <a:ext uri="{FF2B5EF4-FFF2-40B4-BE49-F238E27FC236}">
                  <a16:creationId xmlns:a16="http://schemas.microsoft.com/office/drawing/2014/main" id="{46565280-6D41-825A-E607-0D7474C7CED2}"/>
                </a:ext>
              </a:extLst>
            </p:cNvPr>
            <p:cNvPicPr preferRelativeResize="0"/>
            <p:nvPr/>
          </p:nvPicPr>
          <p:blipFill rotWithShape="1">
            <a:blip r:embed="rId9">
              <a:alphaModFix/>
            </a:blip>
            <a:srcRect r="86176" b="-54154"/>
            <a:stretch/>
          </p:blipFill>
          <p:spPr>
            <a:xfrm rot="10800000">
              <a:off x="9545867" y="-295920"/>
              <a:ext cx="329072" cy="535836"/>
            </a:xfrm>
            <a:prstGeom prst="rect">
              <a:avLst/>
            </a:prstGeom>
            <a:noFill/>
            <a:ln>
              <a:noFill/>
            </a:ln>
          </p:spPr>
        </p:pic>
      </p:grpSp>
      <p:sp>
        <p:nvSpPr>
          <p:cNvPr id="36" name="Google Shape;713;p68">
            <a:extLst>
              <a:ext uri="{FF2B5EF4-FFF2-40B4-BE49-F238E27FC236}">
                <a16:creationId xmlns:a16="http://schemas.microsoft.com/office/drawing/2014/main" id="{405A65D7-71AA-5281-9F82-620361FE4C5B}"/>
              </a:ext>
            </a:extLst>
          </p:cNvPr>
          <p:cNvSpPr txBox="1"/>
          <p:nvPr/>
        </p:nvSpPr>
        <p:spPr>
          <a:xfrm>
            <a:off x="5030171" y="9124144"/>
            <a:ext cx="1603151" cy="914800"/>
          </a:xfrm>
          <a:prstGeom prst="rect">
            <a:avLst/>
          </a:prstGeom>
          <a:noFill/>
          <a:ln>
            <a:noFill/>
          </a:ln>
        </p:spPr>
        <p:txBody>
          <a:bodyPr spcFirstLastPara="1" wrap="square" lIns="0" tIns="48867" rIns="0" bIns="0" anchor="t" anchorCtr="0">
            <a:noAutofit/>
          </a:bodyPr>
          <a:lstStyle/>
          <a:p>
            <a:pPr marL="16933" algn="ctr" defTabSz="1219170">
              <a:spcBef>
                <a:spcPts val="267"/>
              </a:spcBef>
              <a:buClr>
                <a:srgbClr val="000000"/>
              </a:buClr>
              <a:buSzPts val="800"/>
            </a:pPr>
            <a:r>
              <a:rPr lang="en" sz="1300" b="1" kern="0" dirty="0">
                <a:solidFill>
                  <a:srgbClr val="172645"/>
                </a:solidFill>
                <a:latin typeface="Raleway" pitchFamily="2" charset="0"/>
                <a:ea typeface="Open Sans"/>
                <a:cs typeface="Open Sans"/>
                <a:sym typeface="Open Sans"/>
              </a:rPr>
              <a:t>Aftermath of vehicle explosion at Rainbow Bridge</a:t>
            </a:r>
            <a:endParaRPr sz="1300" b="1" kern="0" dirty="0">
              <a:solidFill>
                <a:srgbClr val="172645"/>
              </a:solidFill>
              <a:latin typeface="Raleway" pitchFamily="2" charset="0"/>
              <a:ea typeface="Open Sans"/>
              <a:cs typeface="Open Sans"/>
              <a:sym typeface="Open Sans"/>
            </a:endParaRPr>
          </a:p>
        </p:txBody>
      </p:sp>
      <p:sp>
        <p:nvSpPr>
          <p:cNvPr id="53" name="Google Shape;694;p68">
            <a:extLst>
              <a:ext uri="{FF2B5EF4-FFF2-40B4-BE49-F238E27FC236}">
                <a16:creationId xmlns:a16="http://schemas.microsoft.com/office/drawing/2014/main" id="{F533B5CC-8EE8-CE9F-15E9-E2E5FBD6DF29}"/>
              </a:ext>
            </a:extLst>
          </p:cNvPr>
          <p:cNvSpPr/>
          <p:nvPr/>
        </p:nvSpPr>
        <p:spPr>
          <a:xfrm>
            <a:off x="7606000" y="7950399"/>
            <a:ext cx="3076000" cy="146800"/>
          </a:xfrm>
          <a:prstGeom prst="roundRect">
            <a:avLst>
              <a:gd name="adj" fmla="val 50000"/>
            </a:avLst>
          </a:prstGeom>
          <a:gradFill>
            <a:gsLst>
              <a:gs pos="0">
                <a:srgbClr val="67E499">
                  <a:alpha val="60000"/>
                </a:srgbClr>
              </a:gs>
              <a:gs pos="100000">
                <a:srgbClr val="67E499">
                  <a:alpha val="0"/>
                </a:srgbClr>
              </a:gs>
            </a:gsLst>
            <a:lin ang="2698631" scaled="0"/>
          </a:gra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cxnSp>
        <p:nvCxnSpPr>
          <p:cNvPr id="54" name="Google Shape;696;p68">
            <a:extLst>
              <a:ext uri="{FF2B5EF4-FFF2-40B4-BE49-F238E27FC236}">
                <a16:creationId xmlns:a16="http://schemas.microsoft.com/office/drawing/2014/main" id="{1AFE7B51-0047-34C8-06EE-F0CA31B582E1}"/>
              </a:ext>
            </a:extLst>
          </p:cNvPr>
          <p:cNvCxnSpPr/>
          <p:nvPr/>
        </p:nvCxnSpPr>
        <p:spPr>
          <a:xfrm rot="10800000">
            <a:off x="7050934" y="8021532"/>
            <a:ext cx="6863600" cy="0"/>
          </a:xfrm>
          <a:prstGeom prst="straightConnector1">
            <a:avLst/>
          </a:prstGeom>
          <a:solidFill>
            <a:srgbClr val="ADB9CA"/>
          </a:solidFill>
          <a:ln w="12700" cap="flat" cmpd="sng">
            <a:solidFill>
              <a:srgbClr val="FFFFFF"/>
            </a:solidFill>
            <a:prstDash val="solid"/>
            <a:round/>
            <a:headEnd type="none" w="sm" len="sm"/>
            <a:tailEnd type="none" w="sm" len="sm"/>
          </a:ln>
        </p:spPr>
      </p:cxnSp>
      <p:sp>
        <p:nvSpPr>
          <p:cNvPr id="55" name="Google Shape;701;p68">
            <a:extLst>
              <a:ext uri="{FF2B5EF4-FFF2-40B4-BE49-F238E27FC236}">
                <a16:creationId xmlns:a16="http://schemas.microsoft.com/office/drawing/2014/main" id="{32725997-6839-7BD7-020A-D53B64BA58E7}"/>
              </a:ext>
            </a:extLst>
          </p:cNvPr>
          <p:cNvSpPr txBox="1"/>
          <p:nvPr/>
        </p:nvSpPr>
        <p:spPr>
          <a:xfrm>
            <a:off x="7606634" y="8415678"/>
            <a:ext cx="1853600" cy="562305"/>
          </a:xfrm>
          <a:prstGeom prst="rect">
            <a:avLst/>
          </a:prstGeom>
          <a:noFill/>
          <a:ln>
            <a:noFill/>
          </a:ln>
        </p:spPr>
        <p:txBody>
          <a:bodyPr spcFirstLastPara="1" wrap="square" lIns="0" tIns="48867" rIns="0" bIns="0" anchor="t" anchorCtr="0">
            <a:spAutoFit/>
          </a:bodyPr>
          <a:lstStyle/>
          <a:p>
            <a:pPr defTabSz="1219170">
              <a:buClr>
                <a:srgbClr val="000000"/>
              </a:buClr>
            </a:pPr>
            <a:r>
              <a:rPr lang="en" sz="1500" b="1" kern="0" dirty="0">
                <a:solidFill>
                  <a:srgbClr val="FFFFFF"/>
                </a:solidFill>
                <a:latin typeface="Raleway" pitchFamily="2" charset="0"/>
                <a:ea typeface="Open Sans"/>
                <a:cs typeface="Open Sans"/>
                <a:sym typeface="Open Sans"/>
              </a:rPr>
              <a:t>11:50 a.m. ET</a:t>
            </a:r>
            <a:endParaRPr sz="1500" b="1" kern="0" dirty="0">
              <a:solidFill>
                <a:srgbClr val="FFFFFF"/>
              </a:solidFill>
              <a:latin typeface="Raleway" pitchFamily="2" charset="0"/>
              <a:ea typeface="Open Sans"/>
              <a:cs typeface="Open Sans"/>
              <a:sym typeface="Open Sans"/>
            </a:endParaRPr>
          </a:p>
          <a:p>
            <a:pPr defTabSz="1219170">
              <a:spcBef>
                <a:spcPts val="400"/>
              </a:spcBef>
              <a:buClr>
                <a:srgbClr val="000000"/>
              </a:buClr>
            </a:pPr>
            <a:r>
              <a:rPr lang="en" sz="1500" kern="0" dirty="0">
                <a:solidFill>
                  <a:srgbClr val="FFFFFF"/>
                </a:solidFill>
                <a:latin typeface="Raleway" pitchFamily="2" charset="0"/>
                <a:ea typeface="Open Sans"/>
                <a:cs typeface="Open Sans"/>
                <a:sym typeface="Open Sans"/>
              </a:rPr>
              <a:t>Dataminr Signal, NY</a:t>
            </a:r>
            <a:endParaRPr sz="1500" kern="0" dirty="0">
              <a:solidFill>
                <a:srgbClr val="FFFFFF"/>
              </a:solidFill>
              <a:latin typeface="Raleway" pitchFamily="2" charset="0"/>
              <a:ea typeface="Open Sans"/>
              <a:cs typeface="Open Sans"/>
              <a:sym typeface="Open Sans"/>
            </a:endParaRPr>
          </a:p>
        </p:txBody>
      </p:sp>
      <p:grpSp>
        <p:nvGrpSpPr>
          <p:cNvPr id="56" name="Google Shape;703;p68">
            <a:extLst>
              <a:ext uri="{FF2B5EF4-FFF2-40B4-BE49-F238E27FC236}">
                <a16:creationId xmlns:a16="http://schemas.microsoft.com/office/drawing/2014/main" id="{A6D852B1-119F-6F25-AB69-86A41B996BE7}"/>
              </a:ext>
            </a:extLst>
          </p:cNvPr>
          <p:cNvGrpSpPr/>
          <p:nvPr/>
        </p:nvGrpSpPr>
        <p:grpSpPr>
          <a:xfrm>
            <a:off x="7464119" y="7828710"/>
            <a:ext cx="387459" cy="570528"/>
            <a:chOff x="1019428" y="5037059"/>
            <a:chExt cx="387459" cy="570528"/>
          </a:xfrm>
        </p:grpSpPr>
        <p:grpSp>
          <p:nvGrpSpPr>
            <p:cNvPr id="57" name="Google Shape;704;p68">
              <a:extLst>
                <a:ext uri="{FF2B5EF4-FFF2-40B4-BE49-F238E27FC236}">
                  <a16:creationId xmlns:a16="http://schemas.microsoft.com/office/drawing/2014/main" id="{2A2188AA-8DBA-0641-D3C5-F9C7BC92A4D9}"/>
                </a:ext>
              </a:extLst>
            </p:cNvPr>
            <p:cNvGrpSpPr/>
            <p:nvPr/>
          </p:nvGrpSpPr>
          <p:grpSpPr>
            <a:xfrm>
              <a:off x="1019428" y="5037059"/>
              <a:ext cx="387459" cy="390228"/>
              <a:chOff x="1535842" y="4993451"/>
              <a:chExt cx="461700" cy="465000"/>
            </a:xfrm>
          </p:grpSpPr>
          <p:sp>
            <p:nvSpPr>
              <p:cNvPr id="59" name="Google Shape;705;p68">
                <a:extLst>
                  <a:ext uri="{FF2B5EF4-FFF2-40B4-BE49-F238E27FC236}">
                    <a16:creationId xmlns:a16="http://schemas.microsoft.com/office/drawing/2014/main" id="{FFA5C1EA-4C26-7D0E-9258-C18F51BD967A}"/>
                  </a:ext>
                </a:extLst>
              </p:cNvPr>
              <p:cNvSpPr/>
              <p:nvPr/>
            </p:nvSpPr>
            <p:spPr>
              <a:xfrm>
                <a:off x="1610990" y="5068598"/>
                <a:ext cx="311700" cy="311700"/>
              </a:xfrm>
              <a:prstGeom prst="ellipse">
                <a:avLst/>
              </a:prstGeom>
              <a:solidFill>
                <a:srgbClr val="FFFFFF"/>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 name="Google Shape;706;p68">
                <a:extLst>
                  <a:ext uri="{FF2B5EF4-FFF2-40B4-BE49-F238E27FC236}">
                    <a16:creationId xmlns:a16="http://schemas.microsoft.com/office/drawing/2014/main" id="{0F4DD483-0791-2EF5-6FE4-E936CFAB3424}"/>
                  </a:ext>
                </a:extLst>
              </p:cNvPr>
              <p:cNvSpPr/>
              <p:nvPr/>
            </p:nvSpPr>
            <p:spPr>
              <a:xfrm>
                <a:off x="1535842" y="4993451"/>
                <a:ext cx="461700" cy="465000"/>
              </a:xfrm>
              <a:prstGeom prst="ellipse">
                <a:avLst/>
              </a:prstGeom>
              <a:solidFill>
                <a:srgbClr val="FFFFFF"/>
              </a:solidFill>
              <a:ln w="12700" cap="flat" cmpd="sng">
                <a:solidFill>
                  <a:srgbClr val="FFFFF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1" name="Google Shape;707;p68">
                <a:extLst>
                  <a:ext uri="{FF2B5EF4-FFF2-40B4-BE49-F238E27FC236}">
                    <a16:creationId xmlns:a16="http://schemas.microsoft.com/office/drawing/2014/main" id="{500E151D-8EA6-48A2-331B-94286BFF4EFE}"/>
                  </a:ext>
                </a:extLst>
              </p:cNvPr>
              <p:cNvPicPr preferRelativeResize="0"/>
              <p:nvPr/>
            </p:nvPicPr>
            <p:blipFill rotWithShape="1">
              <a:blip r:embed="rId10">
                <a:alphaModFix/>
              </a:blip>
              <a:srcRect r="85759"/>
              <a:stretch/>
            </p:blipFill>
            <p:spPr>
              <a:xfrm>
                <a:off x="1675117" y="5129481"/>
                <a:ext cx="183299" cy="189734"/>
              </a:xfrm>
              <a:prstGeom prst="rect">
                <a:avLst/>
              </a:prstGeom>
              <a:noFill/>
              <a:ln>
                <a:noFill/>
              </a:ln>
              <a:effectLst>
                <a:outerShdw blurRad="207903" sx="102000" sy="102000" algn="ctr" rotWithShape="0">
                  <a:srgbClr val="000000">
                    <a:alpha val="26670"/>
                  </a:srgbClr>
                </a:outerShdw>
              </a:effectLst>
            </p:spPr>
          </p:pic>
        </p:grpSp>
        <p:cxnSp>
          <p:nvCxnSpPr>
            <p:cNvPr id="58" name="Google Shape;708;p68">
              <a:extLst>
                <a:ext uri="{FF2B5EF4-FFF2-40B4-BE49-F238E27FC236}">
                  <a16:creationId xmlns:a16="http://schemas.microsoft.com/office/drawing/2014/main" id="{82D12A57-3355-96F1-37A9-65DF78B48712}"/>
                </a:ext>
              </a:extLst>
            </p:cNvPr>
            <p:cNvCxnSpPr>
              <a:endCxn id="60" idx="4"/>
            </p:cNvCxnSpPr>
            <p:nvPr/>
          </p:nvCxnSpPr>
          <p:spPr>
            <a:xfrm rot="10800000">
              <a:off x="1213157" y="5427287"/>
              <a:ext cx="0" cy="180300"/>
            </a:xfrm>
            <a:prstGeom prst="straightConnector1">
              <a:avLst/>
            </a:prstGeom>
            <a:noFill/>
            <a:ln w="12700" cap="flat" cmpd="sng">
              <a:solidFill>
                <a:srgbClr val="FFFFFF"/>
              </a:solidFill>
              <a:prstDash val="solid"/>
              <a:round/>
              <a:headEnd type="none" w="sm" len="sm"/>
              <a:tailEnd type="none" w="sm" len="sm"/>
            </a:ln>
          </p:spPr>
        </p:cxnSp>
      </p:grpSp>
      <p:grpSp>
        <p:nvGrpSpPr>
          <p:cNvPr id="62" name="Google Shape;709;p68">
            <a:extLst>
              <a:ext uri="{FF2B5EF4-FFF2-40B4-BE49-F238E27FC236}">
                <a16:creationId xmlns:a16="http://schemas.microsoft.com/office/drawing/2014/main" id="{EE63E1FB-4CCD-F31E-77FC-07428680AF79}"/>
              </a:ext>
            </a:extLst>
          </p:cNvPr>
          <p:cNvGrpSpPr/>
          <p:nvPr/>
        </p:nvGrpSpPr>
        <p:grpSpPr>
          <a:xfrm>
            <a:off x="10291743" y="7828588"/>
            <a:ext cx="390129" cy="390129"/>
            <a:chOff x="1193637" y="3478209"/>
            <a:chExt cx="342900" cy="342900"/>
          </a:xfrm>
          <a:solidFill>
            <a:schemeClr val="tx1"/>
          </a:solidFill>
        </p:grpSpPr>
        <p:sp>
          <p:nvSpPr>
            <p:cNvPr id="63" name="Google Shape;710;p68">
              <a:extLst>
                <a:ext uri="{FF2B5EF4-FFF2-40B4-BE49-F238E27FC236}">
                  <a16:creationId xmlns:a16="http://schemas.microsoft.com/office/drawing/2014/main" id="{20097F22-B6FD-74BC-6C0A-35622BFB7AC5}"/>
                </a:ext>
              </a:extLst>
            </p:cNvPr>
            <p:cNvSpPr/>
            <p:nvPr/>
          </p:nvSpPr>
          <p:spPr>
            <a:xfrm>
              <a:off x="1193637" y="3478209"/>
              <a:ext cx="342900" cy="342900"/>
            </a:xfrm>
            <a:prstGeom prst="roundRect">
              <a:avLst>
                <a:gd name="adj" fmla="val 50000"/>
              </a:avLst>
            </a:prstGeom>
            <a:grpFill/>
            <a:ln>
              <a:noFill/>
            </a:ln>
          </p:spPr>
          <p:txBody>
            <a:bodyPr spcFirstLastPara="1" wrap="square" lIns="121900" tIns="60933" rIns="121900" bIns="60933" anchor="ctr" anchorCtr="0">
              <a:noAutofit/>
            </a:bodyPr>
            <a:lstStyle/>
            <a:p>
              <a:pPr algn="ctr" defTabSz="1219170">
                <a:buClr>
                  <a:srgbClr val="000000"/>
                </a:buClr>
              </a:pPr>
              <a:endParaRPr sz="1400" kern="0">
                <a:solidFill>
                  <a:srgbClr val="FFFFFF"/>
                </a:solidFill>
                <a:latin typeface="Arial"/>
                <a:ea typeface="Arial"/>
                <a:cs typeface="Arial"/>
                <a:sym typeface="Arial"/>
              </a:endParaRPr>
            </a:p>
          </p:txBody>
        </p:sp>
        <p:pic>
          <p:nvPicPr>
            <p:cNvPr id="64" name="Google Shape;711;p68">
              <a:extLst>
                <a:ext uri="{FF2B5EF4-FFF2-40B4-BE49-F238E27FC236}">
                  <a16:creationId xmlns:a16="http://schemas.microsoft.com/office/drawing/2014/main" id="{8E211C4A-BE9A-3190-EFE4-C13E7840F6C0}"/>
                </a:ext>
              </a:extLst>
            </p:cNvPr>
            <p:cNvPicPr preferRelativeResize="0"/>
            <p:nvPr/>
          </p:nvPicPr>
          <p:blipFill rotWithShape="1">
            <a:blip r:embed="rId11">
              <a:alphaModFix/>
            </a:blip>
            <a:srcRect/>
            <a:stretch/>
          </p:blipFill>
          <p:spPr>
            <a:xfrm>
              <a:off x="1262217" y="3546789"/>
              <a:ext cx="205740" cy="205740"/>
            </a:xfrm>
            <a:prstGeom prst="rect">
              <a:avLst/>
            </a:prstGeom>
            <a:grpFill/>
            <a:ln>
              <a:noFill/>
            </a:ln>
          </p:spPr>
        </p:pic>
      </p:grpSp>
      <p:sp>
        <p:nvSpPr>
          <p:cNvPr id="65" name="Google Shape;714;p68">
            <a:extLst>
              <a:ext uri="{FF2B5EF4-FFF2-40B4-BE49-F238E27FC236}">
                <a16:creationId xmlns:a16="http://schemas.microsoft.com/office/drawing/2014/main" id="{0F376C2F-F42D-ED0F-DCA4-B9427C4FD1EB}"/>
              </a:ext>
            </a:extLst>
          </p:cNvPr>
          <p:cNvSpPr txBox="1"/>
          <p:nvPr/>
        </p:nvSpPr>
        <p:spPr>
          <a:xfrm>
            <a:off x="8006234" y="7636416"/>
            <a:ext cx="2094400" cy="224400"/>
          </a:xfrm>
          <a:prstGeom prst="rect">
            <a:avLst/>
          </a:prstGeom>
          <a:noFill/>
          <a:ln>
            <a:noFill/>
          </a:ln>
        </p:spPr>
        <p:txBody>
          <a:bodyPr spcFirstLastPara="1" wrap="square" lIns="91433" tIns="45700" rIns="91433" bIns="45700" anchor="t" anchorCtr="0">
            <a:noAutofit/>
          </a:bodyPr>
          <a:lstStyle/>
          <a:p>
            <a:pPr algn="ctr" defTabSz="1219170">
              <a:buClr>
                <a:srgbClr val="000000"/>
              </a:buClr>
              <a:buSzPts val="800"/>
            </a:pPr>
            <a:r>
              <a:rPr lang="en" sz="1500" b="1" kern="0" dirty="0">
                <a:solidFill>
                  <a:srgbClr val="FFFFFF"/>
                </a:solidFill>
                <a:latin typeface="Raleway" pitchFamily="2" charset="0"/>
                <a:ea typeface="Open Sans"/>
                <a:cs typeface="Open Sans"/>
                <a:sym typeface="Open Sans"/>
              </a:rPr>
              <a:t>1 hour ahead</a:t>
            </a:r>
            <a:endParaRPr sz="1500" b="1" kern="0" dirty="0">
              <a:solidFill>
                <a:srgbClr val="FFFFFF"/>
              </a:solidFill>
              <a:latin typeface="Raleway" pitchFamily="2" charset="0"/>
              <a:ea typeface="Open Sans"/>
              <a:cs typeface="Open Sans"/>
              <a:sym typeface="Open Sans"/>
            </a:endParaRPr>
          </a:p>
        </p:txBody>
      </p:sp>
      <p:sp>
        <p:nvSpPr>
          <p:cNvPr id="66" name="Google Shape;715;p68">
            <a:extLst>
              <a:ext uri="{FF2B5EF4-FFF2-40B4-BE49-F238E27FC236}">
                <a16:creationId xmlns:a16="http://schemas.microsoft.com/office/drawing/2014/main" id="{635E48A4-1571-32A2-03BF-A8615FAB52D8}"/>
              </a:ext>
            </a:extLst>
          </p:cNvPr>
          <p:cNvSpPr txBox="1"/>
          <p:nvPr/>
        </p:nvSpPr>
        <p:spPr>
          <a:xfrm>
            <a:off x="10268400" y="8415667"/>
            <a:ext cx="1449600" cy="793138"/>
          </a:xfrm>
          <a:prstGeom prst="rect">
            <a:avLst/>
          </a:prstGeom>
          <a:noFill/>
          <a:ln>
            <a:noFill/>
          </a:ln>
        </p:spPr>
        <p:txBody>
          <a:bodyPr spcFirstLastPara="1" wrap="square" lIns="0" tIns="48867" rIns="0" bIns="0" anchor="t" anchorCtr="0">
            <a:spAutoFit/>
          </a:bodyPr>
          <a:lstStyle/>
          <a:p>
            <a:pPr defTabSz="1219170">
              <a:spcBef>
                <a:spcPts val="400"/>
              </a:spcBef>
              <a:buClr>
                <a:srgbClr val="000000"/>
              </a:buClr>
            </a:pPr>
            <a:r>
              <a:rPr lang="en" sz="1500" kern="0" dirty="0">
                <a:solidFill>
                  <a:srgbClr val="FFFFFF"/>
                </a:solidFill>
                <a:latin typeface="Raleway" pitchFamily="2" charset="0"/>
                <a:ea typeface="Open Sans"/>
                <a:cs typeface="Open Sans"/>
                <a:sym typeface="Open Sans"/>
              </a:rPr>
              <a:t>First Major News reports of explosion</a:t>
            </a:r>
            <a:endParaRPr sz="1500" kern="0" dirty="0">
              <a:solidFill>
                <a:srgbClr val="FFFFFF"/>
              </a:solidFill>
              <a:latin typeface="Raleway" pitchFamily="2" charset="0"/>
              <a:ea typeface="Open Sans"/>
              <a:cs typeface="Open Sans"/>
              <a:sym typeface="Open Sans"/>
            </a:endParaRPr>
          </a:p>
        </p:txBody>
      </p:sp>
      <p:cxnSp>
        <p:nvCxnSpPr>
          <p:cNvPr id="67" name="Google Shape;716;p68">
            <a:extLst>
              <a:ext uri="{FF2B5EF4-FFF2-40B4-BE49-F238E27FC236}">
                <a16:creationId xmlns:a16="http://schemas.microsoft.com/office/drawing/2014/main" id="{38F689D0-1773-F5A5-95EF-F3D53F75B567}"/>
              </a:ext>
            </a:extLst>
          </p:cNvPr>
          <p:cNvCxnSpPr/>
          <p:nvPr/>
        </p:nvCxnSpPr>
        <p:spPr>
          <a:xfrm rot="10800000">
            <a:off x="10482748" y="8218838"/>
            <a:ext cx="0" cy="180400"/>
          </a:xfrm>
          <a:prstGeom prst="straightConnector1">
            <a:avLst/>
          </a:prstGeom>
          <a:noFill/>
          <a:ln w="12700" cap="flat" cmpd="sng">
            <a:solidFill>
              <a:srgbClr val="FFFFFF"/>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1F40">
                <a:alpha val="100000"/>
              </a:srgbClr>
            </a:gs>
            <a:gs pos="100000">
              <a:srgbClr val="3D6D81">
                <a:alpha val="100000"/>
              </a:srgbClr>
            </a:gs>
          </a:gsLst>
          <a:lin ang="5400000"/>
        </a:gradFill>
        <a:effectLst/>
      </p:bgPr>
    </p:bg>
    <p:spTree>
      <p:nvGrpSpPr>
        <p:cNvPr id="1" name="">
          <a:extLst>
            <a:ext uri="{FF2B5EF4-FFF2-40B4-BE49-F238E27FC236}">
              <a16:creationId xmlns:a16="http://schemas.microsoft.com/office/drawing/2014/main" id="{BF54810B-7945-444C-1592-29D52BF84E53}"/>
            </a:ext>
          </a:extLst>
        </p:cNvPr>
        <p:cNvGrpSpPr/>
        <p:nvPr/>
      </p:nvGrpSpPr>
      <p:grpSpPr>
        <a:xfrm>
          <a:off x="0" y="0"/>
          <a:ext cx="0" cy="0"/>
          <a:chOff x="0" y="0"/>
          <a:chExt cx="0" cy="0"/>
        </a:xfrm>
      </p:grpSpPr>
      <p:sp>
        <p:nvSpPr>
          <p:cNvPr id="11" name="Freeform 11">
            <a:extLst>
              <a:ext uri="{FF2B5EF4-FFF2-40B4-BE49-F238E27FC236}">
                <a16:creationId xmlns:a16="http://schemas.microsoft.com/office/drawing/2014/main" id="{C9E814A0-3411-F1F1-3AFB-F694A03C730B}"/>
              </a:ext>
            </a:extLst>
          </p:cNvPr>
          <p:cNvSpPr/>
          <p:nvPr/>
        </p:nvSpPr>
        <p:spPr>
          <a:xfrm rot="-5400000">
            <a:off x="11124398" y="-480191"/>
            <a:ext cx="3051236" cy="4878431"/>
          </a:xfrm>
          <a:custGeom>
            <a:avLst/>
            <a:gdLst/>
            <a:ahLst/>
            <a:cxnLst/>
            <a:rect l="l" t="t" r="r" b="b"/>
            <a:pathLst>
              <a:path w="3051236" h="4878430">
                <a:moveTo>
                  <a:pt x="0" y="0"/>
                </a:moveTo>
                <a:lnTo>
                  <a:pt x="3051237" y="0"/>
                </a:lnTo>
                <a:lnTo>
                  <a:pt x="3051237" y="4878430"/>
                </a:lnTo>
                <a:lnTo>
                  <a:pt x="0" y="48784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endParaRPr lang="en-US">
              <a:solidFill>
                <a:prstClr val="black"/>
              </a:solidFill>
              <a:latin typeface="Calibri"/>
            </a:endParaRPr>
          </a:p>
        </p:txBody>
      </p:sp>
      <p:sp>
        <p:nvSpPr>
          <p:cNvPr id="2" name="Freeform 2">
            <a:extLst>
              <a:ext uri="{FF2B5EF4-FFF2-40B4-BE49-F238E27FC236}">
                <a16:creationId xmlns:a16="http://schemas.microsoft.com/office/drawing/2014/main" id="{34D9C3B9-5A3A-84A9-FDA1-8D3D144DC555}"/>
              </a:ext>
            </a:extLst>
          </p:cNvPr>
          <p:cNvSpPr/>
          <p:nvPr/>
        </p:nvSpPr>
        <p:spPr>
          <a:xfrm>
            <a:off x="1711940" y="1306550"/>
            <a:ext cx="742265" cy="742265"/>
          </a:xfrm>
          <a:custGeom>
            <a:avLst/>
            <a:gdLst/>
            <a:ahLst/>
            <a:cxnLst/>
            <a:rect l="l" t="t" r="r" b="b"/>
            <a:pathLst>
              <a:path w="742265" h="742265">
                <a:moveTo>
                  <a:pt x="0" y="0"/>
                </a:moveTo>
                <a:lnTo>
                  <a:pt x="742264" y="0"/>
                </a:lnTo>
                <a:lnTo>
                  <a:pt x="742264" y="742265"/>
                </a:lnTo>
                <a:lnTo>
                  <a:pt x="0" y="7422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endParaRPr lang="en-US">
              <a:solidFill>
                <a:prstClr val="black"/>
              </a:solidFill>
              <a:latin typeface="Calibri"/>
            </a:endParaRPr>
          </a:p>
        </p:txBody>
      </p:sp>
      <p:sp>
        <p:nvSpPr>
          <p:cNvPr id="3" name="TextBox 3">
            <a:extLst>
              <a:ext uri="{FF2B5EF4-FFF2-40B4-BE49-F238E27FC236}">
                <a16:creationId xmlns:a16="http://schemas.microsoft.com/office/drawing/2014/main" id="{154AD732-053B-F9B1-C396-42408B964770}"/>
              </a:ext>
            </a:extLst>
          </p:cNvPr>
          <p:cNvSpPr txBox="1"/>
          <p:nvPr/>
        </p:nvSpPr>
        <p:spPr>
          <a:xfrm>
            <a:off x="2692536" y="1431727"/>
            <a:ext cx="1418817" cy="546303"/>
          </a:xfrm>
          <a:prstGeom prst="rect">
            <a:avLst/>
          </a:prstGeom>
        </p:spPr>
        <p:txBody>
          <a:bodyPr lIns="0" tIns="0" rIns="0" bIns="0" rtlCol="0" anchor="t">
            <a:spAutoFit/>
          </a:bodyPr>
          <a:lstStyle/>
          <a:p>
            <a:pPr defTabSz="914445">
              <a:lnSpc>
                <a:spcPts val="2067"/>
              </a:lnSpc>
              <a:spcBef>
                <a:spcPct val="0"/>
              </a:spcBef>
            </a:pPr>
            <a:r>
              <a:rPr lang="en-US" sz="1950" dirty="0">
                <a:solidFill>
                  <a:srgbClr val="FFFFFF"/>
                </a:solidFill>
                <a:latin typeface="TT Lakes Neue"/>
                <a:ea typeface="TT Lakes Neue"/>
                <a:cs typeface="TT Lakes Neue"/>
                <a:sym typeface="TT Lakes Neue"/>
              </a:rPr>
              <a:t>GOC OSINT</a:t>
            </a:r>
          </a:p>
        </p:txBody>
      </p:sp>
      <p:sp>
        <p:nvSpPr>
          <p:cNvPr id="4" name="TextBox 4">
            <a:extLst>
              <a:ext uri="{FF2B5EF4-FFF2-40B4-BE49-F238E27FC236}">
                <a16:creationId xmlns:a16="http://schemas.microsoft.com/office/drawing/2014/main" id="{24AA40E1-4226-9EAD-AA01-A2A912329458}"/>
              </a:ext>
            </a:extLst>
          </p:cNvPr>
          <p:cNvSpPr txBox="1"/>
          <p:nvPr/>
        </p:nvSpPr>
        <p:spPr>
          <a:xfrm>
            <a:off x="1524000" y="2365007"/>
            <a:ext cx="7707780" cy="1180323"/>
          </a:xfrm>
          <a:prstGeom prst="rect">
            <a:avLst/>
          </a:prstGeom>
        </p:spPr>
        <p:txBody>
          <a:bodyPr lIns="0" tIns="0" rIns="0" bIns="0" rtlCol="0" anchor="t">
            <a:spAutoFit/>
          </a:bodyPr>
          <a:lstStyle/>
          <a:p>
            <a:pPr defTabSz="914445">
              <a:lnSpc>
                <a:spcPts val="8937"/>
              </a:lnSpc>
              <a:spcBef>
                <a:spcPct val="0"/>
              </a:spcBef>
            </a:pPr>
            <a:r>
              <a:rPr lang="en-US" sz="8430" b="1" dirty="0">
                <a:solidFill>
                  <a:srgbClr val="FFFFFF"/>
                </a:solidFill>
                <a:latin typeface="TT Lakes Neue Bold"/>
                <a:ea typeface="TT Lakes Neue Bold"/>
                <a:cs typeface="TT Lakes Neue Bold"/>
                <a:sym typeface="TT Lakes Neue Bold"/>
              </a:rPr>
              <a:t>FA: USE CASE</a:t>
            </a:r>
          </a:p>
        </p:txBody>
      </p:sp>
      <p:sp>
        <p:nvSpPr>
          <p:cNvPr id="5" name="TextBox 5">
            <a:extLst>
              <a:ext uri="{FF2B5EF4-FFF2-40B4-BE49-F238E27FC236}">
                <a16:creationId xmlns:a16="http://schemas.microsoft.com/office/drawing/2014/main" id="{C883657B-E6F4-A627-011A-C0AFE6BF55F8}"/>
              </a:ext>
            </a:extLst>
          </p:cNvPr>
          <p:cNvSpPr txBox="1"/>
          <p:nvPr/>
        </p:nvSpPr>
        <p:spPr>
          <a:xfrm>
            <a:off x="1552329" y="3289574"/>
            <a:ext cx="8025571" cy="1846659"/>
          </a:xfrm>
          <a:prstGeom prst="rect">
            <a:avLst/>
          </a:prstGeom>
        </p:spPr>
        <p:txBody>
          <a:bodyPr wrap="square" lIns="0" tIns="0" rIns="0" bIns="0" rtlCol="0" anchor="t">
            <a:spAutoFit/>
          </a:bodyPr>
          <a:lstStyle/>
          <a:p>
            <a:pPr defTabSz="914445">
              <a:spcBef>
                <a:spcPct val="0"/>
              </a:spcBef>
            </a:pPr>
            <a:r>
              <a:rPr lang="en-US" sz="6000" b="1" dirty="0">
                <a:solidFill>
                  <a:srgbClr val="84E3F8"/>
                </a:solidFill>
                <a:latin typeface="TT Lakes Neue Bold"/>
                <a:ea typeface="TT Lakes Neue Bold"/>
                <a:cs typeface="TT Lakes Neue Bold"/>
                <a:sym typeface="TT Lakes Neue Bold"/>
              </a:rPr>
              <a:t>Delta Airlines Plane Crash – Toronto, ON</a:t>
            </a:r>
          </a:p>
        </p:txBody>
      </p:sp>
      <p:sp>
        <p:nvSpPr>
          <p:cNvPr id="10" name="TextBox 10">
            <a:extLst>
              <a:ext uri="{FF2B5EF4-FFF2-40B4-BE49-F238E27FC236}">
                <a16:creationId xmlns:a16="http://schemas.microsoft.com/office/drawing/2014/main" id="{03BEF51A-E6A3-1053-54CF-3DC04799958E}"/>
              </a:ext>
            </a:extLst>
          </p:cNvPr>
          <p:cNvSpPr txBox="1"/>
          <p:nvPr/>
        </p:nvSpPr>
        <p:spPr>
          <a:xfrm>
            <a:off x="15240000" y="7718100"/>
            <a:ext cx="2770013" cy="1692771"/>
          </a:xfrm>
          <a:prstGeom prst="rect">
            <a:avLst/>
          </a:prstGeom>
        </p:spPr>
        <p:txBody>
          <a:bodyPr wrap="square" lIns="0" tIns="0" rIns="0" bIns="0" rtlCol="0" anchor="t">
            <a:spAutoFit/>
          </a:bodyPr>
          <a:lstStyle/>
          <a:p>
            <a:pPr defTabSz="914445">
              <a:lnSpc>
                <a:spcPts val="2181"/>
              </a:lnSpc>
              <a:spcBef>
                <a:spcPct val="0"/>
              </a:spcBef>
            </a:pPr>
            <a:r>
              <a:rPr lang="en-US" sz="2058" b="1" dirty="0">
                <a:solidFill>
                  <a:srgbClr val="FFFFFF"/>
                </a:solidFill>
                <a:latin typeface="Raleway Semi-Bold"/>
                <a:ea typeface="Raleway Semi-Bold"/>
                <a:cs typeface="Raleway Semi-Bold"/>
                <a:sym typeface="Raleway Semi-Bold"/>
              </a:rPr>
              <a:t>Dataminr multi-modal AI fuses text, image, and video across multiple languages to produce real-time alerts</a:t>
            </a:r>
          </a:p>
        </p:txBody>
      </p:sp>
      <p:grpSp>
        <p:nvGrpSpPr>
          <p:cNvPr id="12" name="Google Shape;727;p69">
            <a:extLst>
              <a:ext uri="{FF2B5EF4-FFF2-40B4-BE49-F238E27FC236}">
                <a16:creationId xmlns:a16="http://schemas.microsoft.com/office/drawing/2014/main" id="{B0653415-BB1D-E8BB-F19D-E36188EC5DD8}"/>
              </a:ext>
            </a:extLst>
          </p:cNvPr>
          <p:cNvGrpSpPr/>
          <p:nvPr/>
        </p:nvGrpSpPr>
        <p:grpSpPr>
          <a:xfrm>
            <a:off x="11540545" y="3760648"/>
            <a:ext cx="2836400" cy="6070797"/>
            <a:chOff x="477250" y="3054103"/>
            <a:chExt cx="2127300" cy="3692400"/>
          </a:xfrm>
        </p:grpSpPr>
        <p:sp>
          <p:nvSpPr>
            <p:cNvPr id="13" name="Google Shape;728;p69">
              <a:extLst>
                <a:ext uri="{FF2B5EF4-FFF2-40B4-BE49-F238E27FC236}">
                  <a16:creationId xmlns:a16="http://schemas.microsoft.com/office/drawing/2014/main" id="{C2E3861F-2A3B-DFC9-BF04-3BC887BDDFEC}"/>
                </a:ext>
              </a:extLst>
            </p:cNvPr>
            <p:cNvSpPr/>
            <p:nvPr/>
          </p:nvSpPr>
          <p:spPr>
            <a:xfrm>
              <a:off x="477250" y="3054103"/>
              <a:ext cx="2127300" cy="3692400"/>
            </a:xfrm>
            <a:prstGeom prst="roundRect">
              <a:avLst>
                <a:gd name="adj" fmla="val 3551"/>
              </a:avLst>
            </a:prstGeom>
            <a:solidFill>
              <a:srgbClr val="2C3240"/>
            </a:solidFill>
            <a:ln>
              <a:noFill/>
            </a:ln>
            <a:effectLst>
              <a:outerShdw blurRad="285750" dist="19050" dir="5400000" algn="bl" rotWithShape="0">
                <a:srgbClr val="000000">
                  <a:alpha val="75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729;p69">
              <a:extLst>
                <a:ext uri="{FF2B5EF4-FFF2-40B4-BE49-F238E27FC236}">
                  <a16:creationId xmlns:a16="http://schemas.microsoft.com/office/drawing/2014/main" id="{A9E504CF-DB40-D301-A34E-D99B7B03FB49}"/>
                </a:ext>
              </a:extLst>
            </p:cNvPr>
            <p:cNvSpPr txBox="1"/>
            <p:nvPr/>
          </p:nvSpPr>
          <p:spPr>
            <a:xfrm>
              <a:off x="603900" y="3449178"/>
              <a:ext cx="1874400" cy="771000"/>
            </a:xfrm>
            <a:prstGeom prst="rect">
              <a:avLst/>
            </a:prstGeom>
            <a:noFill/>
            <a:ln>
              <a:noFill/>
            </a:ln>
          </p:spPr>
          <p:txBody>
            <a:bodyPr spcFirstLastPara="1" wrap="square" lIns="0" tIns="0" rIns="0" bIns="0" anchor="t" anchorCtr="0">
              <a:noAutofit/>
            </a:bodyPr>
            <a:lstStyle/>
            <a:p>
              <a:pPr marL="16933" defTabSz="1219170">
                <a:buClr>
                  <a:srgbClr val="000000"/>
                </a:buClr>
              </a:pPr>
              <a:r>
                <a:rPr lang="en" sz="1333" kern="0">
                  <a:solidFill>
                    <a:srgbClr val="FFFFFF"/>
                  </a:solidFill>
                  <a:latin typeface="Open Sans"/>
                  <a:ea typeface="Open Sans"/>
                  <a:cs typeface="Open Sans"/>
                  <a:sym typeface="Open Sans"/>
                </a:rPr>
                <a:t>Passengers evacuate Delta Air Lines Flight DL4819 plane at Toronto Pearson Airport in Canada: Witness Video via X.</a:t>
              </a:r>
              <a:endParaRPr sz="1333" kern="0">
                <a:solidFill>
                  <a:srgbClr val="FFFFFF"/>
                </a:solidFill>
                <a:latin typeface="Open Sans"/>
                <a:ea typeface="Open Sans"/>
                <a:cs typeface="Open Sans"/>
                <a:sym typeface="Open Sans"/>
              </a:endParaRPr>
            </a:p>
            <a:p>
              <a:pPr marL="16933" defTabSz="1219170">
                <a:buClr>
                  <a:srgbClr val="000000"/>
                </a:buClr>
              </a:pPr>
              <a:endParaRPr sz="1333" kern="0">
                <a:solidFill>
                  <a:srgbClr val="FFFFFF"/>
                </a:solidFill>
                <a:latin typeface="Open Sans"/>
                <a:ea typeface="Open Sans"/>
                <a:cs typeface="Open Sans"/>
                <a:sym typeface="Open Sans"/>
              </a:endParaRPr>
            </a:p>
          </p:txBody>
        </p:sp>
        <p:sp>
          <p:nvSpPr>
            <p:cNvPr id="16" name="Google Shape;730;p69">
              <a:extLst>
                <a:ext uri="{FF2B5EF4-FFF2-40B4-BE49-F238E27FC236}">
                  <a16:creationId xmlns:a16="http://schemas.microsoft.com/office/drawing/2014/main" id="{9BFA8527-B9AC-CBC7-F6E0-20EDD546CBC1}"/>
                </a:ext>
              </a:extLst>
            </p:cNvPr>
            <p:cNvSpPr/>
            <p:nvPr/>
          </p:nvSpPr>
          <p:spPr>
            <a:xfrm>
              <a:off x="603875" y="3184527"/>
              <a:ext cx="545100" cy="197700"/>
            </a:xfrm>
            <a:prstGeom prst="roundRect">
              <a:avLst>
                <a:gd name="adj" fmla="val 16667"/>
              </a:avLst>
            </a:prstGeom>
            <a:solidFill>
              <a:srgbClr val="F1C231"/>
            </a:solidFill>
            <a:ln>
              <a:noFill/>
            </a:ln>
          </p:spPr>
          <p:txBody>
            <a:bodyPr spcFirstLastPara="1" wrap="square" lIns="0" tIns="0" rIns="0" bIns="0" anchor="ctr" anchorCtr="0">
              <a:noAutofit/>
            </a:bodyPr>
            <a:lstStyle/>
            <a:p>
              <a:pPr algn="ctr" defTabSz="1219170">
                <a:buClr>
                  <a:srgbClr val="000000"/>
                </a:buClr>
              </a:pPr>
              <a:r>
                <a:rPr lang="en" sz="1067" kern="0">
                  <a:solidFill>
                    <a:srgbClr val="000000"/>
                  </a:solidFill>
                  <a:latin typeface="Open Sans"/>
                  <a:ea typeface="Open Sans"/>
                  <a:cs typeface="Open Sans"/>
                  <a:sym typeface="Open Sans"/>
                </a:rPr>
                <a:t>Alert</a:t>
              </a:r>
              <a:endParaRPr sz="1067" kern="0">
                <a:solidFill>
                  <a:srgbClr val="000000"/>
                </a:solidFill>
                <a:latin typeface="Open Sans"/>
                <a:ea typeface="Open Sans"/>
                <a:cs typeface="Open Sans"/>
                <a:sym typeface="Open Sans"/>
              </a:endParaRPr>
            </a:p>
          </p:txBody>
        </p:sp>
        <p:sp>
          <p:nvSpPr>
            <p:cNvPr id="17" name="Google Shape;731;p69">
              <a:extLst>
                <a:ext uri="{FF2B5EF4-FFF2-40B4-BE49-F238E27FC236}">
                  <a16:creationId xmlns:a16="http://schemas.microsoft.com/office/drawing/2014/main" id="{544FFF43-01FF-581F-1444-3C65509EE5E0}"/>
                </a:ext>
              </a:extLst>
            </p:cNvPr>
            <p:cNvSpPr txBox="1"/>
            <p:nvPr/>
          </p:nvSpPr>
          <p:spPr>
            <a:xfrm>
              <a:off x="1210300" y="3184528"/>
              <a:ext cx="1265700" cy="233700"/>
            </a:xfrm>
            <a:prstGeom prst="rect">
              <a:avLst/>
            </a:prstGeom>
            <a:noFill/>
            <a:ln>
              <a:noFill/>
            </a:ln>
          </p:spPr>
          <p:txBody>
            <a:bodyPr spcFirstLastPara="1" wrap="square" lIns="0" tIns="0" rIns="0" bIns="0" anchor="ctr" anchorCtr="0">
              <a:noAutofit/>
            </a:bodyPr>
            <a:lstStyle/>
            <a:p>
              <a:pPr algn="r" defTabSz="1219170">
                <a:buClr>
                  <a:srgbClr val="000000"/>
                </a:buClr>
              </a:pPr>
              <a:r>
                <a:rPr lang="en" sz="1067" kern="0">
                  <a:solidFill>
                    <a:srgbClr val="FFFFFF"/>
                  </a:solidFill>
                  <a:latin typeface="Open Sans"/>
                  <a:ea typeface="Open Sans"/>
                  <a:cs typeface="Open Sans"/>
                  <a:sym typeface="Open Sans"/>
                </a:rPr>
                <a:t>6:36 PM Feb 17, 2025</a:t>
              </a:r>
              <a:br>
                <a:rPr lang="en" sz="1067" kern="0">
                  <a:solidFill>
                    <a:srgbClr val="FFFFFF"/>
                  </a:solidFill>
                  <a:latin typeface="Open Sans"/>
                  <a:ea typeface="Open Sans"/>
                  <a:cs typeface="Open Sans"/>
                  <a:sym typeface="Open Sans"/>
                </a:rPr>
              </a:br>
              <a:r>
                <a:rPr lang="en" sz="1067" kern="0">
                  <a:solidFill>
                    <a:srgbClr val="FFFFFF"/>
                  </a:solidFill>
                  <a:latin typeface="Open Sans"/>
                  <a:ea typeface="Open Sans"/>
                  <a:cs typeface="Open Sans"/>
                  <a:sym typeface="Open Sans"/>
                </a:rPr>
                <a:t>Toronto, ON, CAN</a:t>
              </a:r>
              <a:endParaRPr sz="1067" kern="0">
                <a:solidFill>
                  <a:srgbClr val="FFFFFF"/>
                </a:solidFill>
                <a:latin typeface="Open Sans"/>
                <a:ea typeface="Open Sans"/>
                <a:cs typeface="Open Sans"/>
                <a:sym typeface="Open Sans"/>
              </a:endParaRPr>
            </a:p>
          </p:txBody>
        </p:sp>
      </p:grpSp>
      <p:grpSp>
        <p:nvGrpSpPr>
          <p:cNvPr id="18" name="Google Shape;732;p69">
            <a:extLst>
              <a:ext uri="{FF2B5EF4-FFF2-40B4-BE49-F238E27FC236}">
                <a16:creationId xmlns:a16="http://schemas.microsoft.com/office/drawing/2014/main" id="{3DF45660-8A77-A877-D074-B90B2CF7CEB6}"/>
              </a:ext>
            </a:extLst>
          </p:cNvPr>
          <p:cNvGrpSpPr/>
          <p:nvPr/>
        </p:nvGrpSpPr>
        <p:grpSpPr>
          <a:xfrm>
            <a:off x="5787600" y="5531247"/>
            <a:ext cx="4015600" cy="4305200"/>
            <a:chOff x="3510395" y="187147"/>
            <a:chExt cx="3011700" cy="3228900"/>
          </a:xfrm>
        </p:grpSpPr>
        <p:sp>
          <p:nvSpPr>
            <p:cNvPr id="19" name="Google Shape;733;p69">
              <a:extLst>
                <a:ext uri="{FF2B5EF4-FFF2-40B4-BE49-F238E27FC236}">
                  <a16:creationId xmlns:a16="http://schemas.microsoft.com/office/drawing/2014/main" id="{227B3F94-C23F-1AEB-9E6F-F84FD73D55CE}"/>
                </a:ext>
              </a:extLst>
            </p:cNvPr>
            <p:cNvSpPr/>
            <p:nvPr/>
          </p:nvSpPr>
          <p:spPr>
            <a:xfrm>
              <a:off x="3510395" y="187147"/>
              <a:ext cx="3011700" cy="3228900"/>
            </a:xfrm>
            <a:prstGeom prst="roundRect">
              <a:avLst>
                <a:gd name="adj" fmla="val 3623"/>
              </a:avLst>
            </a:prstGeom>
            <a:solidFill>
              <a:srgbClr val="2C3240"/>
            </a:solidFill>
            <a:ln>
              <a:noFill/>
            </a:ln>
            <a:effectLst>
              <a:outerShdw blurRad="285750" dist="19050" dir="5400000" algn="bl" rotWithShape="0">
                <a:srgbClr val="000000">
                  <a:alpha val="75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734;p69">
              <a:extLst>
                <a:ext uri="{FF2B5EF4-FFF2-40B4-BE49-F238E27FC236}">
                  <a16:creationId xmlns:a16="http://schemas.microsoft.com/office/drawing/2014/main" id="{97002215-EC8B-7181-6EDF-E8ABB2C88497}"/>
                </a:ext>
              </a:extLst>
            </p:cNvPr>
            <p:cNvSpPr txBox="1"/>
            <p:nvPr/>
          </p:nvSpPr>
          <p:spPr>
            <a:xfrm>
              <a:off x="3627345" y="629847"/>
              <a:ext cx="2736900" cy="771000"/>
            </a:xfrm>
            <a:prstGeom prst="rect">
              <a:avLst/>
            </a:prstGeom>
            <a:noFill/>
            <a:ln>
              <a:noFill/>
            </a:ln>
          </p:spPr>
          <p:txBody>
            <a:bodyPr spcFirstLastPara="1" wrap="square" lIns="0" tIns="0" rIns="0" bIns="0" anchor="t" anchorCtr="0">
              <a:noAutofit/>
            </a:bodyPr>
            <a:lstStyle/>
            <a:p>
              <a:pPr marL="16933" defTabSz="1219170">
                <a:spcAft>
                  <a:spcPts val="533"/>
                </a:spcAft>
                <a:buClr>
                  <a:srgbClr val="000000"/>
                </a:buClr>
              </a:pPr>
              <a:r>
                <a:rPr lang="en" sz="1333" kern="0">
                  <a:solidFill>
                    <a:srgbClr val="FFFFFF"/>
                  </a:solidFill>
                  <a:latin typeface="Open Sans"/>
                  <a:ea typeface="Open Sans"/>
                  <a:cs typeface="Open Sans"/>
                  <a:sym typeface="Open Sans"/>
                </a:rPr>
                <a:t>Possible footage of earlier aircraft crash at Toronto Pearson Airport in Canada shows Delta Air Lines flight skid on runway with smoke and fire: Blog Video via X.</a:t>
              </a:r>
              <a:endParaRPr sz="1867" kern="0">
                <a:solidFill>
                  <a:srgbClr val="000000"/>
                </a:solidFill>
                <a:latin typeface="Arial"/>
                <a:cs typeface="Arial"/>
                <a:sym typeface="Arial"/>
              </a:endParaRPr>
            </a:p>
          </p:txBody>
        </p:sp>
        <p:sp>
          <p:nvSpPr>
            <p:cNvPr id="21" name="Google Shape;735;p69">
              <a:extLst>
                <a:ext uri="{FF2B5EF4-FFF2-40B4-BE49-F238E27FC236}">
                  <a16:creationId xmlns:a16="http://schemas.microsoft.com/office/drawing/2014/main" id="{B6AD6E84-E602-03CF-6EBF-6482BF487CA3}"/>
                </a:ext>
              </a:extLst>
            </p:cNvPr>
            <p:cNvSpPr/>
            <p:nvPr/>
          </p:nvSpPr>
          <p:spPr>
            <a:xfrm>
              <a:off x="3627320" y="293758"/>
              <a:ext cx="545100" cy="197700"/>
            </a:xfrm>
            <a:prstGeom prst="roundRect">
              <a:avLst>
                <a:gd name="adj" fmla="val 16667"/>
              </a:avLst>
            </a:prstGeom>
            <a:solidFill>
              <a:srgbClr val="D9B410"/>
            </a:solidFill>
            <a:ln>
              <a:noFill/>
            </a:ln>
          </p:spPr>
          <p:txBody>
            <a:bodyPr spcFirstLastPara="1" wrap="square" lIns="0" tIns="0" rIns="0" bIns="0" anchor="ctr" anchorCtr="0">
              <a:noAutofit/>
            </a:bodyPr>
            <a:lstStyle/>
            <a:p>
              <a:pPr algn="ctr" defTabSz="1219170">
                <a:buClr>
                  <a:srgbClr val="000000"/>
                </a:buClr>
              </a:pPr>
              <a:r>
                <a:rPr lang="en" sz="1067" kern="0">
                  <a:solidFill>
                    <a:srgbClr val="000000"/>
                  </a:solidFill>
                  <a:latin typeface="Open Sans"/>
                  <a:ea typeface="Open Sans"/>
                  <a:cs typeface="Open Sans"/>
                  <a:sym typeface="Open Sans"/>
                </a:rPr>
                <a:t>Alert</a:t>
              </a:r>
              <a:endParaRPr sz="1067" kern="0">
                <a:solidFill>
                  <a:srgbClr val="000000"/>
                </a:solidFill>
                <a:latin typeface="Open Sans"/>
                <a:ea typeface="Open Sans"/>
                <a:cs typeface="Open Sans"/>
                <a:sym typeface="Open Sans"/>
              </a:endParaRPr>
            </a:p>
          </p:txBody>
        </p:sp>
        <p:sp>
          <p:nvSpPr>
            <p:cNvPr id="22" name="Google Shape;736;p69">
              <a:extLst>
                <a:ext uri="{FF2B5EF4-FFF2-40B4-BE49-F238E27FC236}">
                  <a16:creationId xmlns:a16="http://schemas.microsoft.com/office/drawing/2014/main" id="{C85C5184-A30E-EBD2-44ED-974DCCA6D9AC}"/>
                </a:ext>
              </a:extLst>
            </p:cNvPr>
            <p:cNvSpPr txBox="1"/>
            <p:nvPr/>
          </p:nvSpPr>
          <p:spPr>
            <a:xfrm>
              <a:off x="5107160" y="293760"/>
              <a:ext cx="1265700" cy="233700"/>
            </a:xfrm>
            <a:prstGeom prst="rect">
              <a:avLst/>
            </a:prstGeom>
            <a:noFill/>
            <a:ln>
              <a:noFill/>
            </a:ln>
          </p:spPr>
          <p:txBody>
            <a:bodyPr spcFirstLastPara="1" wrap="square" lIns="0" tIns="0" rIns="0" bIns="0" anchor="ctr" anchorCtr="0">
              <a:noAutofit/>
            </a:bodyPr>
            <a:lstStyle/>
            <a:p>
              <a:pPr algn="r" defTabSz="1219170">
                <a:buClr>
                  <a:srgbClr val="000000"/>
                </a:buClr>
              </a:pPr>
              <a:endParaRPr sz="1067" kern="0">
                <a:solidFill>
                  <a:srgbClr val="FFFFFF"/>
                </a:solidFill>
                <a:latin typeface="Open Sans"/>
                <a:ea typeface="Open Sans"/>
                <a:cs typeface="Open Sans"/>
                <a:sym typeface="Open Sans"/>
              </a:endParaRPr>
            </a:p>
          </p:txBody>
        </p:sp>
        <p:sp>
          <p:nvSpPr>
            <p:cNvPr id="23" name="Google Shape;737;p69">
              <a:extLst>
                <a:ext uri="{FF2B5EF4-FFF2-40B4-BE49-F238E27FC236}">
                  <a16:creationId xmlns:a16="http://schemas.microsoft.com/office/drawing/2014/main" id="{4F875424-592E-D14F-0350-1C32A9E720F4}"/>
                </a:ext>
              </a:extLst>
            </p:cNvPr>
            <p:cNvSpPr txBox="1"/>
            <p:nvPr/>
          </p:nvSpPr>
          <p:spPr>
            <a:xfrm>
              <a:off x="3653920" y="1625625"/>
              <a:ext cx="2488200" cy="1758900"/>
            </a:xfrm>
            <a:prstGeom prst="rect">
              <a:avLst/>
            </a:prstGeom>
            <a:noFill/>
            <a:ln>
              <a:noFill/>
            </a:ln>
          </p:spPr>
          <p:txBody>
            <a:bodyPr spcFirstLastPara="1" wrap="square" lIns="0" tIns="0" rIns="0" bIns="0" anchor="t" anchorCtr="0">
              <a:noAutofit/>
            </a:bodyPr>
            <a:lstStyle/>
            <a:p>
              <a:pPr marL="16933" defTabSz="1219170">
                <a:spcAft>
                  <a:spcPts val="533"/>
                </a:spcAft>
                <a:buClr>
                  <a:srgbClr val="000000"/>
                </a:buClr>
              </a:pPr>
              <a:endParaRPr sz="1200" kern="0">
                <a:solidFill>
                  <a:srgbClr val="FFFFFF"/>
                </a:solidFill>
                <a:latin typeface="Open Sans"/>
                <a:ea typeface="Open Sans"/>
                <a:cs typeface="Open Sans"/>
                <a:sym typeface="Open Sans"/>
              </a:endParaRPr>
            </a:p>
          </p:txBody>
        </p:sp>
      </p:grpSp>
      <p:pic>
        <p:nvPicPr>
          <p:cNvPr id="25" name="Google Shape;739;p69">
            <a:extLst>
              <a:ext uri="{FF2B5EF4-FFF2-40B4-BE49-F238E27FC236}">
                <a16:creationId xmlns:a16="http://schemas.microsoft.com/office/drawing/2014/main" id="{B77E7E74-AFC2-4083-38BE-FBED776A4CC8}"/>
              </a:ext>
            </a:extLst>
          </p:cNvPr>
          <p:cNvPicPr preferRelativeResize="0"/>
          <p:nvPr/>
        </p:nvPicPr>
        <p:blipFill rotWithShape="1">
          <a:blip r:embed="rId7">
            <a:alphaModFix/>
          </a:blip>
          <a:srcRect/>
          <a:stretch/>
        </p:blipFill>
        <p:spPr>
          <a:xfrm>
            <a:off x="16633981" y="9677385"/>
            <a:ext cx="1376032" cy="202833"/>
          </a:xfrm>
          <a:prstGeom prst="rect">
            <a:avLst/>
          </a:prstGeom>
          <a:noFill/>
          <a:ln>
            <a:noFill/>
          </a:ln>
        </p:spPr>
      </p:pic>
      <p:grpSp>
        <p:nvGrpSpPr>
          <p:cNvPr id="26" name="Google Shape;741;p69">
            <a:extLst>
              <a:ext uri="{FF2B5EF4-FFF2-40B4-BE49-F238E27FC236}">
                <a16:creationId xmlns:a16="http://schemas.microsoft.com/office/drawing/2014/main" id="{E4DCDFE4-DB5A-ABAA-CE5F-1649E083FF24}"/>
              </a:ext>
            </a:extLst>
          </p:cNvPr>
          <p:cNvGrpSpPr/>
          <p:nvPr/>
        </p:nvGrpSpPr>
        <p:grpSpPr>
          <a:xfrm>
            <a:off x="1552329" y="5695785"/>
            <a:ext cx="3833600" cy="3981600"/>
            <a:chOff x="563150" y="3054103"/>
            <a:chExt cx="2875200" cy="2986200"/>
          </a:xfrm>
        </p:grpSpPr>
        <p:sp>
          <p:nvSpPr>
            <p:cNvPr id="27" name="Google Shape;742;p69">
              <a:extLst>
                <a:ext uri="{FF2B5EF4-FFF2-40B4-BE49-F238E27FC236}">
                  <a16:creationId xmlns:a16="http://schemas.microsoft.com/office/drawing/2014/main" id="{6E168A97-184F-BD8C-43CE-1CDA9E017C8A}"/>
                </a:ext>
              </a:extLst>
            </p:cNvPr>
            <p:cNvSpPr/>
            <p:nvPr/>
          </p:nvSpPr>
          <p:spPr>
            <a:xfrm>
              <a:off x="563150" y="3054103"/>
              <a:ext cx="2875200" cy="2986200"/>
            </a:xfrm>
            <a:prstGeom prst="roundRect">
              <a:avLst>
                <a:gd name="adj" fmla="val 4849"/>
              </a:avLst>
            </a:prstGeom>
            <a:solidFill>
              <a:srgbClr val="2C3240"/>
            </a:solidFill>
            <a:ln>
              <a:noFill/>
            </a:ln>
            <a:effectLst>
              <a:outerShdw blurRad="285750" dist="19050" dir="5400000" algn="bl" rotWithShape="0">
                <a:srgbClr val="000000">
                  <a:alpha val="75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43;p69">
              <a:extLst>
                <a:ext uri="{FF2B5EF4-FFF2-40B4-BE49-F238E27FC236}">
                  <a16:creationId xmlns:a16="http://schemas.microsoft.com/office/drawing/2014/main" id="{96A7E385-1DA3-25E9-3A65-4AE630CA42AA}"/>
                </a:ext>
              </a:extLst>
            </p:cNvPr>
            <p:cNvSpPr txBox="1"/>
            <p:nvPr/>
          </p:nvSpPr>
          <p:spPr>
            <a:xfrm>
              <a:off x="727725" y="3520616"/>
              <a:ext cx="2571300" cy="771000"/>
            </a:xfrm>
            <a:prstGeom prst="rect">
              <a:avLst/>
            </a:prstGeom>
            <a:noFill/>
            <a:ln>
              <a:noFill/>
            </a:ln>
          </p:spPr>
          <p:txBody>
            <a:bodyPr spcFirstLastPara="1" wrap="square" lIns="0" tIns="0" rIns="0" bIns="0" anchor="t" anchorCtr="0">
              <a:noAutofit/>
            </a:bodyPr>
            <a:lstStyle/>
            <a:p>
              <a:pPr marL="16933" defTabSz="1219170">
                <a:spcAft>
                  <a:spcPts val="533"/>
                </a:spcAft>
                <a:buClr>
                  <a:srgbClr val="000000"/>
                </a:buClr>
              </a:pPr>
              <a:r>
                <a:rPr lang="en" sz="1333" kern="0">
                  <a:solidFill>
                    <a:srgbClr val="FFFFFF"/>
                  </a:solidFill>
                  <a:latin typeface="Open Sans"/>
                  <a:ea typeface="Open Sans"/>
                  <a:cs typeface="Open Sans"/>
                  <a:sym typeface="Open Sans"/>
                </a:rPr>
                <a:t>Smoke rises from reported aircraft crash at Toronto Pearson Airport in Canada: Witness Video via X.</a:t>
              </a:r>
              <a:endParaRPr sz="1867" kern="0">
                <a:solidFill>
                  <a:srgbClr val="000000"/>
                </a:solidFill>
                <a:latin typeface="Arial"/>
                <a:cs typeface="Arial"/>
                <a:sym typeface="Arial"/>
              </a:endParaRPr>
            </a:p>
          </p:txBody>
        </p:sp>
        <p:sp>
          <p:nvSpPr>
            <p:cNvPr id="29" name="Google Shape;744;p69">
              <a:extLst>
                <a:ext uri="{FF2B5EF4-FFF2-40B4-BE49-F238E27FC236}">
                  <a16:creationId xmlns:a16="http://schemas.microsoft.com/office/drawing/2014/main" id="{6F07C575-555A-A326-BA42-E4E1990BF731}"/>
                </a:ext>
              </a:extLst>
            </p:cNvPr>
            <p:cNvSpPr/>
            <p:nvPr/>
          </p:nvSpPr>
          <p:spPr>
            <a:xfrm>
              <a:off x="731450" y="3196433"/>
              <a:ext cx="545100" cy="197700"/>
            </a:xfrm>
            <a:prstGeom prst="roundRect">
              <a:avLst>
                <a:gd name="adj" fmla="val 16667"/>
              </a:avLst>
            </a:prstGeom>
            <a:solidFill>
              <a:srgbClr val="D9B410"/>
            </a:solidFill>
            <a:ln>
              <a:noFill/>
            </a:ln>
          </p:spPr>
          <p:txBody>
            <a:bodyPr spcFirstLastPara="1" wrap="square" lIns="0" tIns="0" rIns="0" bIns="0" anchor="ctr" anchorCtr="0">
              <a:noAutofit/>
            </a:bodyPr>
            <a:lstStyle/>
            <a:p>
              <a:pPr algn="ctr" defTabSz="1219170">
                <a:buClr>
                  <a:srgbClr val="000000"/>
                </a:buClr>
              </a:pPr>
              <a:r>
                <a:rPr lang="en" sz="1067" kern="0">
                  <a:solidFill>
                    <a:srgbClr val="000000"/>
                  </a:solidFill>
                  <a:latin typeface="Open Sans"/>
                  <a:ea typeface="Open Sans"/>
                  <a:cs typeface="Open Sans"/>
                  <a:sym typeface="Open Sans"/>
                </a:rPr>
                <a:t>Alert</a:t>
              </a:r>
              <a:endParaRPr sz="1067" kern="0">
                <a:solidFill>
                  <a:srgbClr val="000000"/>
                </a:solidFill>
                <a:latin typeface="Open Sans"/>
                <a:ea typeface="Open Sans"/>
                <a:cs typeface="Open Sans"/>
                <a:sym typeface="Open Sans"/>
              </a:endParaRPr>
            </a:p>
          </p:txBody>
        </p:sp>
        <p:sp>
          <p:nvSpPr>
            <p:cNvPr id="30" name="Google Shape;745;p69">
              <a:extLst>
                <a:ext uri="{FF2B5EF4-FFF2-40B4-BE49-F238E27FC236}">
                  <a16:creationId xmlns:a16="http://schemas.microsoft.com/office/drawing/2014/main" id="{4A3D6B21-8C5E-B618-479C-F80031877BB2}"/>
                </a:ext>
              </a:extLst>
            </p:cNvPr>
            <p:cNvSpPr txBox="1"/>
            <p:nvPr/>
          </p:nvSpPr>
          <p:spPr>
            <a:xfrm>
              <a:off x="1985591" y="3184528"/>
              <a:ext cx="1265700" cy="233700"/>
            </a:xfrm>
            <a:prstGeom prst="rect">
              <a:avLst/>
            </a:prstGeom>
            <a:noFill/>
            <a:ln>
              <a:noFill/>
            </a:ln>
          </p:spPr>
          <p:txBody>
            <a:bodyPr spcFirstLastPara="1" wrap="square" lIns="0" tIns="0" rIns="0" bIns="0" anchor="ctr" anchorCtr="0">
              <a:noAutofit/>
            </a:bodyPr>
            <a:lstStyle/>
            <a:p>
              <a:pPr algn="r" defTabSz="1219170">
                <a:buClr>
                  <a:srgbClr val="000000"/>
                </a:buClr>
              </a:pPr>
              <a:r>
                <a:rPr lang="en" sz="1067" kern="0">
                  <a:solidFill>
                    <a:srgbClr val="FFFFFF"/>
                  </a:solidFill>
                  <a:latin typeface="Open Sans"/>
                  <a:ea typeface="Open Sans"/>
                  <a:cs typeface="Open Sans"/>
                  <a:sym typeface="Open Sans"/>
                </a:rPr>
                <a:t>2:23 PM Feb 17 2025</a:t>
              </a:r>
              <a:br>
                <a:rPr lang="en" sz="1067" kern="0">
                  <a:solidFill>
                    <a:srgbClr val="FFFFFF"/>
                  </a:solidFill>
                  <a:latin typeface="Open Sans"/>
                  <a:ea typeface="Open Sans"/>
                  <a:cs typeface="Open Sans"/>
                  <a:sym typeface="Open Sans"/>
                </a:rPr>
              </a:br>
              <a:r>
                <a:rPr lang="en" sz="1067" kern="0">
                  <a:solidFill>
                    <a:srgbClr val="FFFFFF"/>
                  </a:solidFill>
                  <a:latin typeface="Open Sans"/>
                  <a:ea typeface="Open Sans"/>
                  <a:cs typeface="Open Sans"/>
                  <a:sym typeface="Open Sans"/>
                </a:rPr>
                <a:t>Toronto, ON, CAN</a:t>
              </a:r>
              <a:endParaRPr sz="1067" kern="0">
                <a:solidFill>
                  <a:srgbClr val="FFFFFF"/>
                </a:solidFill>
                <a:latin typeface="Open Sans"/>
                <a:ea typeface="Open Sans"/>
                <a:cs typeface="Open Sans"/>
                <a:sym typeface="Open Sans"/>
              </a:endParaRPr>
            </a:p>
            <a:p>
              <a:pPr algn="r" defTabSz="1219170">
                <a:buClr>
                  <a:srgbClr val="000000"/>
                </a:buClr>
              </a:pPr>
              <a:endParaRPr sz="1067" kern="0">
                <a:solidFill>
                  <a:srgbClr val="FFFFFF"/>
                </a:solidFill>
                <a:latin typeface="Open Sans"/>
                <a:ea typeface="Open Sans"/>
                <a:cs typeface="Open Sans"/>
                <a:sym typeface="Open Sans"/>
              </a:endParaRPr>
            </a:p>
          </p:txBody>
        </p:sp>
      </p:grpSp>
      <p:grpSp>
        <p:nvGrpSpPr>
          <p:cNvPr id="55" name="Group 54">
            <a:extLst>
              <a:ext uri="{FF2B5EF4-FFF2-40B4-BE49-F238E27FC236}">
                <a16:creationId xmlns:a16="http://schemas.microsoft.com/office/drawing/2014/main" id="{9647751B-389B-3CB2-F201-1C11AE38D491}"/>
              </a:ext>
            </a:extLst>
          </p:cNvPr>
          <p:cNvGrpSpPr/>
          <p:nvPr/>
        </p:nvGrpSpPr>
        <p:grpSpPr>
          <a:xfrm>
            <a:off x="10644989" y="1084171"/>
            <a:ext cx="4010057" cy="1925728"/>
            <a:chOff x="10287002" y="657326"/>
            <a:chExt cx="4300800" cy="1925728"/>
          </a:xfrm>
          <a:solidFill>
            <a:srgbClr val="172645"/>
          </a:solidFill>
        </p:grpSpPr>
        <p:sp>
          <p:nvSpPr>
            <p:cNvPr id="31" name="Google Shape;746;p69">
              <a:extLst>
                <a:ext uri="{FF2B5EF4-FFF2-40B4-BE49-F238E27FC236}">
                  <a16:creationId xmlns:a16="http://schemas.microsoft.com/office/drawing/2014/main" id="{06B3031F-62F2-A13D-7E67-20A032DEEE5A}"/>
                </a:ext>
              </a:extLst>
            </p:cNvPr>
            <p:cNvSpPr/>
            <p:nvPr/>
          </p:nvSpPr>
          <p:spPr>
            <a:xfrm rot="16200000">
              <a:off x="11474538" y="-530210"/>
              <a:ext cx="1925728" cy="4300800"/>
            </a:xfrm>
            <a:prstGeom prst="round2SameRect">
              <a:avLst>
                <a:gd name="adj1" fmla="val 10998"/>
                <a:gd name="adj2" fmla="val 0"/>
              </a:avLst>
            </a:prstGeom>
            <a:grp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Open Sans Light"/>
                <a:ea typeface="Open Sans Light"/>
                <a:cs typeface="Open Sans Light"/>
                <a:sym typeface="Open Sans Light"/>
              </a:endParaRPr>
            </a:p>
          </p:txBody>
        </p:sp>
        <p:sp>
          <p:nvSpPr>
            <p:cNvPr id="32" name="Google Shape;747;p69">
              <a:extLst>
                <a:ext uri="{FF2B5EF4-FFF2-40B4-BE49-F238E27FC236}">
                  <a16:creationId xmlns:a16="http://schemas.microsoft.com/office/drawing/2014/main" id="{B0A824C0-7DF2-13EB-180A-462F833232AC}"/>
                </a:ext>
              </a:extLst>
            </p:cNvPr>
            <p:cNvSpPr txBox="1"/>
            <p:nvPr/>
          </p:nvSpPr>
          <p:spPr>
            <a:xfrm>
              <a:off x="10585016" y="1271977"/>
              <a:ext cx="1215600" cy="623200"/>
            </a:xfrm>
            <a:prstGeom prst="rect">
              <a:avLst/>
            </a:prstGeom>
            <a:grpFill/>
            <a:ln>
              <a:noFill/>
            </a:ln>
          </p:spPr>
          <p:txBody>
            <a:bodyPr spcFirstLastPara="1" wrap="square" lIns="0" tIns="0" rIns="0" bIns="0" anchor="t" anchorCtr="0">
              <a:noAutofit/>
            </a:bodyPr>
            <a:lstStyle/>
            <a:p>
              <a:pPr marL="16933" defTabSz="1219170">
                <a:buClr>
                  <a:srgbClr val="000000"/>
                </a:buClr>
              </a:pPr>
              <a:r>
                <a:rPr lang="en" sz="4667" b="1" kern="0" dirty="0">
                  <a:solidFill>
                    <a:srgbClr val="FFFFFF"/>
                  </a:solidFill>
                  <a:latin typeface="Open Sans"/>
                  <a:ea typeface="Open Sans"/>
                  <a:cs typeface="Open Sans"/>
                  <a:sym typeface="Open Sans"/>
                </a:rPr>
                <a:t>100</a:t>
              </a:r>
              <a:endParaRPr sz="4667" kern="0" dirty="0">
                <a:solidFill>
                  <a:srgbClr val="FFFFFF"/>
                </a:solidFill>
                <a:latin typeface="Open Sans"/>
                <a:ea typeface="Open Sans"/>
                <a:cs typeface="Open Sans"/>
                <a:sym typeface="Open Sans"/>
              </a:endParaRPr>
            </a:p>
          </p:txBody>
        </p:sp>
        <p:cxnSp>
          <p:nvCxnSpPr>
            <p:cNvPr id="35" name="Google Shape;750;p69">
              <a:extLst>
                <a:ext uri="{FF2B5EF4-FFF2-40B4-BE49-F238E27FC236}">
                  <a16:creationId xmlns:a16="http://schemas.microsoft.com/office/drawing/2014/main" id="{AD5AD0E9-48FF-677A-9BB1-7DAD05D7E20B}"/>
                </a:ext>
              </a:extLst>
            </p:cNvPr>
            <p:cNvCxnSpPr/>
            <p:nvPr/>
          </p:nvCxnSpPr>
          <p:spPr>
            <a:xfrm>
              <a:off x="11800616" y="1052990"/>
              <a:ext cx="0" cy="1134400"/>
            </a:xfrm>
            <a:prstGeom prst="straightConnector1">
              <a:avLst/>
            </a:prstGeom>
            <a:grpFill/>
            <a:ln w="9525" cap="flat" cmpd="sng">
              <a:solidFill>
                <a:srgbClr val="FFFFFF"/>
              </a:solidFill>
              <a:prstDash val="solid"/>
              <a:round/>
              <a:headEnd type="none" w="med" len="med"/>
              <a:tailEnd type="none" w="med" len="med"/>
            </a:ln>
          </p:spPr>
        </p:cxnSp>
      </p:grpSp>
      <p:grpSp>
        <p:nvGrpSpPr>
          <p:cNvPr id="36" name="Google Shape;751;p69">
            <a:extLst>
              <a:ext uri="{FF2B5EF4-FFF2-40B4-BE49-F238E27FC236}">
                <a16:creationId xmlns:a16="http://schemas.microsoft.com/office/drawing/2014/main" id="{6419D0D3-CF8E-7F18-25C8-E84FD1AB230A}"/>
              </a:ext>
            </a:extLst>
          </p:cNvPr>
          <p:cNvGrpSpPr/>
          <p:nvPr/>
        </p:nvGrpSpPr>
        <p:grpSpPr>
          <a:xfrm>
            <a:off x="9976012" y="1540745"/>
            <a:ext cx="482400" cy="482400"/>
            <a:chOff x="4715008" y="3863899"/>
            <a:chExt cx="361800" cy="361800"/>
          </a:xfrm>
        </p:grpSpPr>
        <p:sp>
          <p:nvSpPr>
            <p:cNvPr id="37" name="Google Shape;752;p69">
              <a:extLst>
                <a:ext uri="{FF2B5EF4-FFF2-40B4-BE49-F238E27FC236}">
                  <a16:creationId xmlns:a16="http://schemas.microsoft.com/office/drawing/2014/main" id="{594DDBE5-7B07-1CC5-0B83-15D747E28C58}"/>
                </a:ext>
              </a:extLst>
            </p:cNvPr>
            <p:cNvSpPr/>
            <p:nvPr/>
          </p:nvSpPr>
          <p:spPr>
            <a:xfrm>
              <a:off x="4715008" y="3863899"/>
              <a:ext cx="361800" cy="361800"/>
            </a:xfrm>
            <a:prstGeom prst="ellipse">
              <a:avLst/>
            </a:prstGeom>
            <a:solidFill>
              <a:schemeClr val="bg1"/>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solidFill>
                    <a:sysClr val="windowText" lastClr="000000"/>
                  </a:solidFill>
                </a:ln>
                <a:solidFill>
                  <a:srgbClr val="000000"/>
                </a:solidFill>
                <a:effectLst/>
                <a:uLnTx/>
                <a:uFillTx/>
                <a:latin typeface="Open Sans Light"/>
                <a:ea typeface="Open Sans Light"/>
                <a:cs typeface="Open Sans Light"/>
                <a:sym typeface="Open Sans Light"/>
              </a:endParaRPr>
            </a:p>
          </p:txBody>
        </p:sp>
        <p:sp>
          <p:nvSpPr>
            <p:cNvPr id="38" name="Google Shape;753;p69">
              <a:extLst>
                <a:ext uri="{FF2B5EF4-FFF2-40B4-BE49-F238E27FC236}">
                  <a16:creationId xmlns:a16="http://schemas.microsoft.com/office/drawing/2014/main" id="{FB91D558-0DE3-0AEC-46A6-6C27704E43A8}"/>
                </a:ext>
              </a:extLst>
            </p:cNvPr>
            <p:cNvSpPr/>
            <p:nvPr/>
          </p:nvSpPr>
          <p:spPr>
            <a:xfrm>
              <a:off x="4790712" y="3940113"/>
              <a:ext cx="218842" cy="209358"/>
            </a:xfrm>
            <a:custGeom>
              <a:avLst/>
              <a:gdLst/>
              <a:ahLst/>
              <a:cxnLst/>
              <a:rect l="l" t="t" r="r" b="b"/>
              <a:pathLst>
                <a:path w="5742" h="5491" extrusionOk="0">
                  <a:moveTo>
                    <a:pt x="2947" y="253"/>
                  </a:moveTo>
                  <a:lnTo>
                    <a:pt x="3010" y="278"/>
                  </a:lnTo>
                  <a:lnTo>
                    <a:pt x="3073" y="316"/>
                  </a:lnTo>
                  <a:lnTo>
                    <a:pt x="3136" y="366"/>
                  </a:lnTo>
                  <a:lnTo>
                    <a:pt x="3173" y="416"/>
                  </a:lnTo>
                  <a:lnTo>
                    <a:pt x="3211" y="479"/>
                  </a:lnTo>
                  <a:lnTo>
                    <a:pt x="3236" y="555"/>
                  </a:lnTo>
                  <a:lnTo>
                    <a:pt x="3236" y="630"/>
                  </a:lnTo>
                  <a:lnTo>
                    <a:pt x="3236" y="706"/>
                  </a:lnTo>
                  <a:lnTo>
                    <a:pt x="3211" y="769"/>
                  </a:lnTo>
                  <a:lnTo>
                    <a:pt x="3173" y="832"/>
                  </a:lnTo>
                  <a:lnTo>
                    <a:pt x="3136" y="895"/>
                  </a:lnTo>
                  <a:lnTo>
                    <a:pt x="3073" y="933"/>
                  </a:lnTo>
                  <a:lnTo>
                    <a:pt x="3010" y="970"/>
                  </a:lnTo>
                  <a:lnTo>
                    <a:pt x="2947" y="996"/>
                  </a:lnTo>
                  <a:lnTo>
                    <a:pt x="2796" y="996"/>
                  </a:lnTo>
                  <a:lnTo>
                    <a:pt x="2720" y="970"/>
                  </a:lnTo>
                  <a:lnTo>
                    <a:pt x="2657" y="933"/>
                  </a:lnTo>
                  <a:lnTo>
                    <a:pt x="2607" y="895"/>
                  </a:lnTo>
                  <a:lnTo>
                    <a:pt x="2556" y="832"/>
                  </a:lnTo>
                  <a:lnTo>
                    <a:pt x="2519" y="769"/>
                  </a:lnTo>
                  <a:lnTo>
                    <a:pt x="2494" y="706"/>
                  </a:lnTo>
                  <a:lnTo>
                    <a:pt x="2494" y="630"/>
                  </a:lnTo>
                  <a:lnTo>
                    <a:pt x="2494" y="555"/>
                  </a:lnTo>
                  <a:lnTo>
                    <a:pt x="2519" y="479"/>
                  </a:lnTo>
                  <a:lnTo>
                    <a:pt x="2556" y="416"/>
                  </a:lnTo>
                  <a:lnTo>
                    <a:pt x="2607" y="366"/>
                  </a:lnTo>
                  <a:lnTo>
                    <a:pt x="2657" y="316"/>
                  </a:lnTo>
                  <a:lnTo>
                    <a:pt x="2720" y="278"/>
                  </a:lnTo>
                  <a:lnTo>
                    <a:pt x="2796" y="253"/>
                  </a:lnTo>
                  <a:close/>
                  <a:moveTo>
                    <a:pt x="693" y="1877"/>
                  </a:moveTo>
                  <a:lnTo>
                    <a:pt x="769" y="1902"/>
                  </a:lnTo>
                  <a:lnTo>
                    <a:pt x="832" y="1940"/>
                  </a:lnTo>
                  <a:lnTo>
                    <a:pt x="882" y="1978"/>
                  </a:lnTo>
                  <a:lnTo>
                    <a:pt x="932" y="2041"/>
                  </a:lnTo>
                  <a:lnTo>
                    <a:pt x="970" y="2104"/>
                  </a:lnTo>
                  <a:lnTo>
                    <a:pt x="983" y="2179"/>
                  </a:lnTo>
                  <a:lnTo>
                    <a:pt x="995" y="2242"/>
                  </a:lnTo>
                  <a:lnTo>
                    <a:pt x="983" y="2318"/>
                  </a:lnTo>
                  <a:lnTo>
                    <a:pt x="970" y="2393"/>
                  </a:lnTo>
                  <a:lnTo>
                    <a:pt x="932" y="2456"/>
                  </a:lnTo>
                  <a:lnTo>
                    <a:pt x="882" y="2506"/>
                  </a:lnTo>
                  <a:lnTo>
                    <a:pt x="832" y="2557"/>
                  </a:lnTo>
                  <a:lnTo>
                    <a:pt x="769" y="2595"/>
                  </a:lnTo>
                  <a:lnTo>
                    <a:pt x="693" y="2620"/>
                  </a:lnTo>
                  <a:lnTo>
                    <a:pt x="542" y="2620"/>
                  </a:lnTo>
                  <a:lnTo>
                    <a:pt x="479" y="2595"/>
                  </a:lnTo>
                  <a:lnTo>
                    <a:pt x="416" y="2557"/>
                  </a:lnTo>
                  <a:lnTo>
                    <a:pt x="353" y="2506"/>
                  </a:lnTo>
                  <a:lnTo>
                    <a:pt x="303" y="2456"/>
                  </a:lnTo>
                  <a:lnTo>
                    <a:pt x="278" y="2393"/>
                  </a:lnTo>
                  <a:lnTo>
                    <a:pt x="252" y="2318"/>
                  </a:lnTo>
                  <a:lnTo>
                    <a:pt x="252" y="2242"/>
                  </a:lnTo>
                  <a:lnTo>
                    <a:pt x="252" y="2179"/>
                  </a:lnTo>
                  <a:lnTo>
                    <a:pt x="278" y="2104"/>
                  </a:lnTo>
                  <a:lnTo>
                    <a:pt x="303" y="2041"/>
                  </a:lnTo>
                  <a:lnTo>
                    <a:pt x="353" y="1978"/>
                  </a:lnTo>
                  <a:lnTo>
                    <a:pt x="416" y="1940"/>
                  </a:lnTo>
                  <a:lnTo>
                    <a:pt x="479" y="1902"/>
                  </a:lnTo>
                  <a:lnTo>
                    <a:pt x="542" y="1877"/>
                  </a:lnTo>
                  <a:close/>
                  <a:moveTo>
                    <a:pt x="5188" y="1877"/>
                  </a:moveTo>
                  <a:lnTo>
                    <a:pt x="5251" y="1902"/>
                  </a:lnTo>
                  <a:lnTo>
                    <a:pt x="5314" y="1940"/>
                  </a:lnTo>
                  <a:lnTo>
                    <a:pt x="5377" y="1978"/>
                  </a:lnTo>
                  <a:lnTo>
                    <a:pt x="5427" y="2041"/>
                  </a:lnTo>
                  <a:lnTo>
                    <a:pt x="5465" y="2104"/>
                  </a:lnTo>
                  <a:lnTo>
                    <a:pt x="5478" y="2179"/>
                  </a:lnTo>
                  <a:lnTo>
                    <a:pt x="5490" y="2242"/>
                  </a:lnTo>
                  <a:lnTo>
                    <a:pt x="5478" y="2318"/>
                  </a:lnTo>
                  <a:lnTo>
                    <a:pt x="5465" y="2393"/>
                  </a:lnTo>
                  <a:lnTo>
                    <a:pt x="5427" y="2456"/>
                  </a:lnTo>
                  <a:lnTo>
                    <a:pt x="5377" y="2506"/>
                  </a:lnTo>
                  <a:lnTo>
                    <a:pt x="5314" y="2557"/>
                  </a:lnTo>
                  <a:lnTo>
                    <a:pt x="5251" y="2595"/>
                  </a:lnTo>
                  <a:lnTo>
                    <a:pt x="5188" y="2620"/>
                  </a:lnTo>
                  <a:lnTo>
                    <a:pt x="5037" y="2620"/>
                  </a:lnTo>
                  <a:lnTo>
                    <a:pt x="4974" y="2595"/>
                  </a:lnTo>
                  <a:lnTo>
                    <a:pt x="4911" y="2557"/>
                  </a:lnTo>
                  <a:lnTo>
                    <a:pt x="4848" y="2506"/>
                  </a:lnTo>
                  <a:lnTo>
                    <a:pt x="4798" y="2456"/>
                  </a:lnTo>
                  <a:lnTo>
                    <a:pt x="4760" y="2393"/>
                  </a:lnTo>
                  <a:lnTo>
                    <a:pt x="4747" y="2318"/>
                  </a:lnTo>
                  <a:lnTo>
                    <a:pt x="4735" y="2242"/>
                  </a:lnTo>
                  <a:lnTo>
                    <a:pt x="4747" y="2179"/>
                  </a:lnTo>
                  <a:lnTo>
                    <a:pt x="4760" y="2104"/>
                  </a:lnTo>
                  <a:lnTo>
                    <a:pt x="4798" y="2041"/>
                  </a:lnTo>
                  <a:lnTo>
                    <a:pt x="4848" y="1978"/>
                  </a:lnTo>
                  <a:lnTo>
                    <a:pt x="4911" y="1940"/>
                  </a:lnTo>
                  <a:lnTo>
                    <a:pt x="4974" y="1902"/>
                  </a:lnTo>
                  <a:lnTo>
                    <a:pt x="5037" y="1877"/>
                  </a:lnTo>
                  <a:close/>
                  <a:moveTo>
                    <a:pt x="2871" y="2469"/>
                  </a:moveTo>
                  <a:lnTo>
                    <a:pt x="2972" y="2481"/>
                  </a:lnTo>
                  <a:lnTo>
                    <a:pt x="3073" y="2506"/>
                  </a:lnTo>
                  <a:lnTo>
                    <a:pt x="3161" y="2557"/>
                  </a:lnTo>
                  <a:lnTo>
                    <a:pt x="3236" y="2620"/>
                  </a:lnTo>
                  <a:lnTo>
                    <a:pt x="3312" y="2708"/>
                  </a:lnTo>
                  <a:lnTo>
                    <a:pt x="3350" y="2796"/>
                  </a:lnTo>
                  <a:lnTo>
                    <a:pt x="3387" y="2897"/>
                  </a:lnTo>
                  <a:lnTo>
                    <a:pt x="3400" y="2998"/>
                  </a:lnTo>
                  <a:lnTo>
                    <a:pt x="3387" y="3098"/>
                  </a:lnTo>
                  <a:lnTo>
                    <a:pt x="3350" y="3199"/>
                  </a:lnTo>
                  <a:lnTo>
                    <a:pt x="3312" y="3287"/>
                  </a:lnTo>
                  <a:lnTo>
                    <a:pt x="3236" y="3375"/>
                  </a:lnTo>
                  <a:lnTo>
                    <a:pt x="3161" y="3438"/>
                  </a:lnTo>
                  <a:lnTo>
                    <a:pt x="3073" y="3489"/>
                  </a:lnTo>
                  <a:lnTo>
                    <a:pt x="2972" y="3514"/>
                  </a:lnTo>
                  <a:lnTo>
                    <a:pt x="2871" y="3526"/>
                  </a:lnTo>
                  <a:lnTo>
                    <a:pt x="2758" y="3514"/>
                  </a:lnTo>
                  <a:lnTo>
                    <a:pt x="2670" y="3489"/>
                  </a:lnTo>
                  <a:lnTo>
                    <a:pt x="2569" y="3438"/>
                  </a:lnTo>
                  <a:lnTo>
                    <a:pt x="2494" y="3375"/>
                  </a:lnTo>
                  <a:lnTo>
                    <a:pt x="2431" y="3287"/>
                  </a:lnTo>
                  <a:lnTo>
                    <a:pt x="2380" y="3199"/>
                  </a:lnTo>
                  <a:lnTo>
                    <a:pt x="2342" y="3098"/>
                  </a:lnTo>
                  <a:lnTo>
                    <a:pt x="2342" y="2998"/>
                  </a:lnTo>
                  <a:lnTo>
                    <a:pt x="2342" y="2897"/>
                  </a:lnTo>
                  <a:lnTo>
                    <a:pt x="2380" y="2796"/>
                  </a:lnTo>
                  <a:lnTo>
                    <a:pt x="2431" y="2708"/>
                  </a:lnTo>
                  <a:lnTo>
                    <a:pt x="2494" y="2620"/>
                  </a:lnTo>
                  <a:lnTo>
                    <a:pt x="2569" y="2557"/>
                  </a:lnTo>
                  <a:lnTo>
                    <a:pt x="2670" y="2506"/>
                  </a:lnTo>
                  <a:lnTo>
                    <a:pt x="2758" y="2481"/>
                  </a:lnTo>
                  <a:lnTo>
                    <a:pt x="2871" y="2469"/>
                  </a:lnTo>
                  <a:close/>
                  <a:moveTo>
                    <a:pt x="1448" y="4496"/>
                  </a:moveTo>
                  <a:lnTo>
                    <a:pt x="1511" y="4521"/>
                  </a:lnTo>
                  <a:lnTo>
                    <a:pt x="1574" y="4559"/>
                  </a:lnTo>
                  <a:lnTo>
                    <a:pt x="1637" y="4609"/>
                  </a:lnTo>
                  <a:lnTo>
                    <a:pt x="1688" y="4660"/>
                  </a:lnTo>
                  <a:lnTo>
                    <a:pt x="1713" y="4722"/>
                  </a:lnTo>
                  <a:lnTo>
                    <a:pt x="1738" y="4798"/>
                  </a:lnTo>
                  <a:lnTo>
                    <a:pt x="1738" y="4874"/>
                  </a:lnTo>
                  <a:lnTo>
                    <a:pt x="1738" y="4937"/>
                  </a:lnTo>
                  <a:lnTo>
                    <a:pt x="1713" y="5012"/>
                  </a:lnTo>
                  <a:lnTo>
                    <a:pt x="1688" y="5075"/>
                  </a:lnTo>
                  <a:lnTo>
                    <a:pt x="1637" y="5138"/>
                  </a:lnTo>
                  <a:lnTo>
                    <a:pt x="1574" y="5176"/>
                  </a:lnTo>
                  <a:lnTo>
                    <a:pt x="1511" y="5214"/>
                  </a:lnTo>
                  <a:lnTo>
                    <a:pt x="1448" y="5239"/>
                  </a:lnTo>
                  <a:lnTo>
                    <a:pt x="1297" y="5239"/>
                  </a:lnTo>
                  <a:lnTo>
                    <a:pt x="1222" y="5214"/>
                  </a:lnTo>
                  <a:lnTo>
                    <a:pt x="1159" y="5176"/>
                  </a:lnTo>
                  <a:lnTo>
                    <a:pt x="1109" y="5138"/>
                  </a:lnTo>
                  <a:lnTo>
                    <a:pt x="1058" y="5075"/>
                  </a:lnTo>
                  <a:lnTo>
                    <a:pt x="1020" y="5012"/>
                  </a:lnTo>
                  <a:lnTo>
                    <a:pt x="1008" y="4937"/>
                  </a:lnTo>
                  <a:lnTo>
                    <a:pt x="995" y="4874"/>
                  </a:lnTo>
                  <a:lnTo>
                    <a:pt x="1008" y="4798"/>
                  </a:lnTo>
                  <a:lnTo>
                    <a:pt x="1020" y="4722"/>
                  </a:lnTo>
                  <a:lnTo>
                    <a:pt x="1058" y="4660"/>
                  </a:lnTo>
                  <a:lnTo>
                    <a:pt x="1109" y="4609"/>
                  </a:lnTo>
                  <a:lnTo>
                    <a:pt x="1159" y="4559"/>
                  </a:lnTo>
                  <a:lnTo>
                    <a:pt x="1222" y="4521"/>
                  </a:lnTo>
                  <a:lnTo>
                    <a:pt x="1297" y="4496"/>
                  </a:lnTo>
                  <a:close/>
                  <a:moveTo>
                    <a:pt x="4432" y="4496"/>
                  </a:moveTo>
                  <a:lnTo>
                    <a:pt x="4508" y="4521"/>
                  </a:lnTo>
                  <a:lnTo>
                    <a:pt x="4571" y="4559"/>
                  </a:lnTo>
                  <a:lnTo>
                    <a:pt x="4634" y="4609"/>
                  </a:lnTo>
                  <a:lnTo>
                    <a:pt x="4672" y="4660"/>
                  </a:lnTo>
                  <a:lnTo>
                    <a:pt x="4709" y="4722"/>
                  </a:lnTo>
                  <a:lnTo>
                    <a:pt x="4735" y="4798"/>
                  </a:lnTo>
                  <a:lnTo>
                    <a:pt x="4735" y="4874"/>
                  </a:lnTo>
                  <a:lnTo>
                    <a:pt x="4735" y="4937"/>
                  </a:lnTo>
                  <a:lnTo>
                    <a:pt x="4709" y="5012"/>
                  </a:lnTo>
                  <a:lnTo>
                    <a:pt x="4672" y="5075"/>
                  </a:lnTo>
                  <a:lnTo>
                    <a:pt x="4634" y="5138"/>
                  </a:lnTo>
                  <a:lnTo>
                    <a:pt x="4571" y="5176"/>
                  </a:lnTo>
                  <a:lnTo>
                    <a:pt x="4508" y="5214"/>
                  </a:lnTo>
                  <a:lnTo>
                    <a:pt x="4432" y="5239"/>
                  </a:lnTo>
                  <a:lnTo>
                    <a:pt x="4294" y="5239"/>
                  </a:lnTo>
                  <a:lnTo>
                    <a:pt x="4218" y="5214"/>
                  </a:lnTo>
                  <a:lnTo>
                    <a:pt x="4156" y="5176"/>
                  </a:lnTo>
                  <a:lnTo>
                    <a:pt x="4105" y="5138"/>
                  </a:lnTo>
                  <a:lnTo>
                    <a:pt x="4055" y="5075"/>
                  </a:lnTo>
                  <a:lnTo>
                    <a:pt x="4017" y="5012"/>
                  </a:lnTo>
                  <a:lnTo>
                    <a:pt x="3992" y="4937"/>
                  </a:lnTo>
                  <a:lnTo>
                    <a:pt x="3992" y="4874"/>
                  </a:lnTo>
                  <a:lnTo>
                    <a:pt x="3992" y="4798"/>
                  </a:lnTo>
                  <a:lnTo>
                    <a:pt x="4017" y="4722"/>
                  </a:lnTo>
                  <a:lnTo>
                    <a:pt x="4055" y="4660"/>
                  </a:lnTo>
                  <a:lnTo>
                    <a:pt x="4105" y="4609"/>
                  </a:lnTo>
                  <a:lnTo>
                    <a:pt x="4156" y="4559"/>
                  </a:lnTo>
                  <a:lnTo>
                    <a:pt x="4218" y="4521"/>
                  </a:lnTo>
                  <a:lnTo>
                    <a:pt x="4294" y="4496"/>
                  </a:lnTo>
                  <a:close/>
                  <a:moveTo>
                    <a:pt x="2871" y="1"/>
                  </a:moveTo>
                  <a:lnTo>
                    <a:pt x="2745" y="14"/>
                  </a:lnTo>
                  <a:lnTo>
                    <a:pt x="2632" y="51"/>
                  </a:lnTo>
                  <a:lnTo>
                    <a:pt x="2519" y="102"/>
                  </a:lnTo>
                  <a:lnTo>
                    <a:pt x="2431" y="190"/>
                  </a:lnTo>
                  <a:lnTo>
                    <a:pt x="2342" y="278"/>
                  </a:lnTo>
                  <a:lnTo>
                    <a:pt x="2292" y="391"/>
                  </a:lnTo>
                  <a:lnTo>
                    <a:pt x="2254" y="505"/>
                  </a:lnTo>
                  <a:lnTo>
                    <a:pt x="2242" y="618"/>
                  </a:lnTo>
                  <a:lnTo>
                    <a:pt x="2254" y="731"/>
                  </a:lnTo>
                  <a:lnTo>
                    <a:pt x="2279" y="832"/>
                  </a:lnTo>
                  <a:lnTo>
                    <a:pt x="2317" y="920"/>
                  </a:lnTo>
                  <a:lnTo>
                    <a:pt x="2380" y="1021"/>
                  </a:lnTo>
                  <a:lnTo>
                    <a:pt x="2456" y="1096"/>
                  </a:lnTo>
                  <a:lnTo>
                    <a:pt x="2544" y="1159"/>
                  </a:lnTo>
                  <a:lnTo>
                    <a:pt x="2645" y="1210"/>
                  </a:lnTo>
                  <a:lnTo>
                    <a:pt x="2758" y="1235"/>
                  </a:lnTo>
                  <a:lnTo>
                    <a:pt x="2758" y="2229"/>
                  </a:lnTo>
                  <a:lnTo>
                    <a:pt x="2657" y="2255"/>
                  </a:lnTo>
                  <a:lnTo>
                    <a:pt x="2569" y="2280"/>
                  </a:lnTo>
                  <a:lnTo>
                    <a:pt x="2481" y="2330"/>
                  </a:lnTo>
                  <a:lnTo>
                    <a:pt x="2405" y="2381"/>
                  </a:lnTo>
                  <a:lnTo>
                    <a:pt x="2330" y="2444"/>
                  </a:lnTo>
                  <a:lnTo>
                    <a:pt x="2267" y="2506"/>
                  </a:lnTo>
                  <a:lnTo>
                    <a:pt x="2217" y="2582"/>
                  </a:lnTo>
                  <a:lnTo>
                    <a:pt x="2166" y="2658"/>
                  </a:lnTo>
                  <a:lnTo>
                    <a:pt x="1234" y="2330"/>
                  </a:lnTo>
                  <a:lnTo>
                    <a:pt x="1247" y="2292"/>
                  </a:lnTo>
                  <a:lnTo>
                    <a:pt x="1247" y="2242"/>
                  </a:lnTo>
                  <a:lnTo>
                    <a:pt x="1234" y="2129"/>
                  </a:lnTo>
                  <a:lnTo>
                    <a:pt x="1197" y="2003"/>
                  </a:lnTo>
                  <a:lnTo>
                    <a:pt x="1146" y="1902"/>
                  </a:lnTo>
                  <a:lnTo>
                    <a:pt x="1058" y="1801"/>
                  </a:lnTo>
                  <a:lnTo>
                    <a:pt x="970" y="1726"/>
                  </a:lnTo>
                  <a:lnTo>
                    <a:pt x="857" y="1675"/>
                  </a:lnTo>
                  <a:lnTo>
                    <a:pt x="743" y="1638"/>
                  </a:lnTo>
                  <a:lnTo>
                    <a:pt x="617" y="1625"/>
                  </a:lnTo>
                  <a:lnTo>
                    <a:pt x="492" y="1638"/>
                  </a:lnTo>
                  <a:lnTo>
                    <a:pt x="378" y="1675"/>
                  </a:lnTo>
                  <a:lnTo>
                    <a:pt x="278" y="1726"/>
                  </a:lnTo>
                  <a:lnTo>
                    <a:pt x="177" y="1801"/>
                  </a:lnTo>
                  <a:lnTo>
                    <a:pt x="101" y="1902"/>
                  </a:lnTo>
                  <a:lnTo>
                    <a:pt x="38" y="2003"/>
                  </a:lnTo>
                  <a:lnTo>
                    <a:pt x="13" y="2129"/>
                  </a:lnTo>
                  <a:lnTo>
                    <a:pt x="1" y="2242"/>
                  </a:lnTo>
                  <a:lnTo>
                    <a:pt x="13" y="2368"/>
                  </a:lnTo>
                  <a:lnTo>
                    <a:pt x="38" y="2494"/>
                  </a:lnTo>
                  <a:lnTo>
                    <a:pt x="101" y="2595"/>
                  </a:lnTo>
                  <a:lnTo>
                    <a:pt x="177" y="2695"/>
                  </a:lnTo>
                  <a:lnTo>
                    <a:pt x="278" y="2771"/>
                  </a:lnTo>
                  <a:lnTo>
                    <a:pt x="378" y="2821"/>
                  </a:lnTo>
                  <a:lnTo>
                    <a:pt x="492" y="2859"/>
                  </a:lnTo>
                  <a:lnTo>
                    <a:pt x="617" y="2872"/>
                  </a:lnTo>
                  <a:lnTo>
                    <a:pt x="706" y="2872"/>
                  </a:lnTo>
                  <a:lnTo>
                    <a:pt x="794" y="2846"/>
                  </a:lnTo>
                  <a:lnTo>
                    <a:pt x="869" y="2821"/>
                  </a:lnTo>
                  <a:lnTo>
                    <a:pt x="945" y="2783"/>
                  </a:lnTo>
                  <a:lnTo>
                    <a:pt x="1008" y="2733"/>
                  </a:lnTo>
                  <a:lnTo>
                    <a:pt x="1071" y="2683"/>
                  </a:lnTo>
                  <a:lnTo>
                    <a:pt x="1121" y="2620"/>
                  </a:lnTo>
                  <a:lnTo>
                    <a:pt x="1171" y="2544"/>
                  </a:lnTo>
                  <a:lnTo>
                    <a:pt x="2103" y="2859"/>
                  </a:lnTo>
                  <a:lnTo>
                    <a:pt x="2091" y="2947"/>
                  </a:lnTo>
                  <a:lnTo>
                    <a:pt x="2091" y="3035"/>
                  </a:lnTo>
                  <a:lnTo>
                    <a:pt x="2103" y="3123"/>
                  </a:lnTo>
                  <a:lnTo>
                    <a:pt x="2116" y="3212"/>
                  </a:lnTo>
                  <a:lnTo>
                    <a:pt x="2154" y="3300"/>
                  </a:lnTo>
                  <a:lnTo>
                    <a:pt x="2191" y="3375"/>
                  </a:lnTo>
                  <a:lnTo>
                    <a:pt x="2242" y="3463"/>
                  </a:lnTo>
                  <a:lnTo>
                    <a:pt x="2305" y="3539"/>
                  </a:lnTo>
                  <a:lnTo>
                    <a:pt x="1675" y="4320"/>
                  </a:lnTo>
                  <a:lnTo>
                    <a:pt x="1600" y="4294"/>
                  </a:lnTo>
                  <a:lnTo>
                    <a:pt x="1524" y="4269"/>
                  </a:lnTo>
                  <a:lnTo>
                    <a:pt x="1448" y="4244"/>
                  </a:lnTo>
                  <a:lnTo>
                    <a:pt x="1373" y="4244"/>
                  </a:lnTo>
                  <a:lnTo>
                    <a:pt x="1247" y="4257"/>
                  </a:lnTo>
                  <a:lnTo>
                    <a:pt x="1134" y="4294"/>
                  </a:lnTo>
                  <a:lnTo>
                    <a:pt x="1020" y="4345"/>
                  </a:lnTo>
                  <a:lnTo>
                    <a:pt x="932" y="4433"/>
                  </a:lnTo>
                  <a:lnTo>
                    <a:pt x="844" y="4521"/>
                  </a:lnTo>
                  <a:lnTo>
                    <a:pt x="794" y="4634"/>
                  </a:lnTo>
                  <a:lnTo>
                    <a:pt x="756" y="4748"/>
                  </a:lnTo>
                  <a:lnTo>
                    <a:pt x="743" y="4874"/>
                  </a:lnTo>
                  <a:lnTo>
                    <a:pt x="756" y="4999"/>
                  </a:lnTo>
                  <a:lnTo>
                    <a:pt x="794" y="5113"/>
                  </a:lnTo>
                  <a:lnTo>
                    <a:pt x="844" y="5214"/>
                  </a:lnTo>
                  <a:lnTo>
                    <a:pt x="932" y="5314"/>
                  </a:lnTo>
                  <a:lnTo>
                    <a:pt x="1020" y="5390"/>
                  </a:lnTo>
                  <a:lnTo>
                    <a:pt x="1134" y="5453"/>
                  </a:lnTo>
                  <a:lnTo>
                    <a:pt x="1247" y="5478"/>
                  </a:lnTo>
                  <a:lnTo>
                    <a:pt x="1373" y="5491"/>
                  </a:lnTo>
                  <a:lnTo>
                    <a:pt x="1499" y="5478"/>
                  </a:lnTo>
                  <a:lnTo>
                    <a:pt x="1612" y="5453"/>
                  </a:lnTo>
                  <a:lnTo>
                    <a:pt x="1713" y="5390"/>
                  </a:lnTo>
                  <a:lnTo>
                    <a:pt x="1814" y="5314"/>
                  </a:lnTo>
                  <a:lnTo>
                    <a:pt x="1889" y="5214"/>
                  </a:lnTo>
                  <a:lnTo>
                    <a:pt x="1952" y="5113"/>
                  </a:lnTo>
                  <a:lnTo>
                    <a:pt x="1977" y="4999"/>
                  </a:lnTo>
                  <a:lnTo>
                    <a:pt x="1990" y="4874"/>
                  </a:lnTo>
                  <a:lnTo>
                    <a:pt x="1977" y="4760"/>
                  </a:lnTo>
                  <a:lnTo>
                    <a:pt x="1952" y="4660"/>
                  </a:lnTo>
                  <a:lnTo>
                    <a:pt x="1902" y="4559"/>
                  </a:lnTo>
                  <a:lnTo>
                    <a:pt x="1839" y="4458"/>
                  </a:lnTo>
                  <a:lnTo>
                    <a:pt x="2468" y="3665"/>
                  </a:lnTo>
                  <a:lnTo>
                    <a:pt x="2556" y="3715"/>
                  </a:lnTo>
                  <a:lnTo>
                    <a:pt x="2657" y="3740"/>
                  </a:lnTo>
                  <a:lnTo>
                    <a:pt x="2758" y="3766"/>
                  </a:lnTo>
                  <a:lnTo>
                    <a:pt x="2871" y="3778"/>
                  </a:lnTo>
                  <a:lnTo>
                    <a:pt x="2972" y="3766"/>
                  </a:lnTo>
                  <a:lnTo>
                    <a:pt x="3073" y="3740"/>
                  </a:lnTo>
                  <a:lnTo>
                    <a:pt x="3173" y="3715"/>
                  </a:lnTo>
                  <a:lnTo>
                    <a:pt x="3262" y="3665"/>
                  </a:lnTo>
                  <a:lnTo>
                    <a:pt x="3891" y="4458"/>
                  </a:lnTo>
                  <a:lnTo>
                    <a:pt x="3828" y="4559"/>
                  </a:lnTo>
                  <a:lnTo>
                    <a:pt x="3778" y="4660"/>
                  </a:lnTo>
                  <a:lnTo>
                    <a:pt x="3753" y="4760"/>
                  </a:lnTo>
                  <a:lnTo>
                    <a:pt x="3740" y="4874"/>
                  </a:lnTo>
                  <a:lnTo>
                    <a:pt x="3753" y="4999"/>
                  </a:lnTo>
                  <a:lnTo>
                    <a:pt x="3790" y="5113"/>
                  </a:lnTo>
                  <a:lnTo>
                    <a:pt x="3841" y="5214"/>
                  </a:lnTo>
                  <a:lnTo>
                    <a:pt x="3916" y="5314"/>
                  </a:lnTo>
                  <a:lnTo>
                    <a:pt x="4017" y="5390"/>
                  </a:lnTo>
                  <a:lnTo>
                    <a:pt x="4130" y="5453"/>
                  </a:lnTo>
                  <a:lnTo>
                    <a:pt x="4244" y="5478"/>
                  </a:lnTo>
                  <a:lnTo>
                    <a:pt x="4370" y="5491"/>
                  </a:lnTo>
                  <a:lnTo>
                    <a:pt x="4495" y="5478"/>
                  </a:lnTo>
                  <a:lnTo>
                    <a:pt x="4609" y="5453"/>
                  </a:lnTo>
                  <a:lnTo>
                    <a:pt x="4709" y="5390"/>
                  </a:lnTo>
                  <a:lnTo>
                    <a:pt x="4810" y="5314"/>
                  </a:lnTo>
                  <a:lnTo>
                    <a:pt x="4886" y="5214"/>
                  </a:lnTo>
                  <a:lnTo>
                    <a:pt x="4936" y="5113"/>
                  </a:lnTo>
                  <a:lnTo>
                    <a:pt x="4974" y="4987"/>
                  </a:lnTo>
                  <a:lnTo>
                    <a:pt x="4986" y="4874"/>
                  </a:lnTo>
                  <a:lnTo>
                    <a:pt x="4974" y="4748"/>
                  </a:lnTo>
                  <a:lnTo>
                    <a:pt x="4936" y="4622"/>
                  </a:lnTo>
                  <a:lnTo>
                    <a:pt x="4886" y="4521"/>
                  </a:lnTo>
                  <a:lnTo>
                    <a:pt x="4810" y="4420"/>
                  </a:lnTo>
                  <a:lnTo>
                    <a:pt x="4709" y="4345"/>
                  </a:lnTo>
                  <a:lnTo>
                    <a:pt x="4609" y="4294"/>
                  </a:lnTo>
                  <a:lnTo>
                    <a:pt x="4483" y="4257"/>
                  </a:lnTo>
                  <a:lnTo>
                    <a:pt x="4370" y="4244"/>
                  </a:lnTo>
                  <a:lnTo>
                    <a:pt x="4294" y="4244"/>
                  </a:lnTo>
                  <a:lnTo>
                    <a:pt x="4206" y="4269"/>
                  </a:lnTo>
                  <a:lnTo>
                    <a:pt x="4067" y="4320"/>
                  </a:lnTo>
                  <a:lnTo>
                    <a:pt x="3425" y="3526"/>
                  </a:lnTo>
                  <a:lnTo>
                    <a:pt x="3488" y="3451"/>
                  </a:lnTo>
                  <a:lnTo>
                    <a:pt x="3539" y="3375"/>
                  </a:lnTo>
                  <a:lnTo>
                    <a:pt x="3589" y="3300"/>
                  </a:lnTo>
                  <a:lnTo>
                    <a:pt x="3614" y="3212"/>
                  </a:lnTo>
                  <a:lnTo>
                    <a:pt x="3639" y="3123"/>
                  </a:lnTo>
                  <a:lnTo>
                    <a:pt x="3639" y="3035"/>
                  </a:lnTo>
                  <a:lnTo>
                    <a:pt x="3639" y="2947"/>
                  </a:lnTo>
                  <a:lnTo>
                    <a:pt x="3627" y="2859"/>
                  </a:lnTo>
                  <a:lnTo>
                    <a:pt x="4558" y="2544"/>
                  </a:lnTo>
                  <a:lnTo>
                    <a:pt x="4609" y="2620"/>
                  </a:lnTo>
                  <a:lnTo>
                    <a:pt x="4659" y="2683"/>
                  </a:lnTo>
                  <a:lnTo>
                    <a:pt x="4722" y="2733"/>
                  </a:lnTo>
                  <a:lnTo>
                    <a:pt x="4785" y="2783"/>
                  </a:lnTo>
                  <a:lnTo>
                    <a:pt x="4861" y="2821"/>
                  </a:lnTo>
                  <a:lnTo>
                    <a:pt x="4949" y="2846"/>
                  </a:lnTo>
                  <a:lnTo>
                    <a:pt x="5024" y="2872"/>
                  </a:lnTo>
                  <a:lnTo>
                    <a:pt x="5112" y="2872"/>
                  </a:lnTo>
                  <a:lnTo>
                    <a:pt x="5238" y="2859"/>
                  </a:lnTo>
                  <a:lnTo>
                    <a:pt x="5352" y="2821"/>
                  </a:lnTo>
                  <a:lnTo>
                    <a:pt x="5465" y="2771"/>
                  </a:lnTo>
                  <a:lnTo>
                    <a:pt x="5553" y="2695"/>
                  </a:lnTo>
                  <a:lnTo>
                    <a:pt x="5629" y="2595"/>
                  </a:lnTo>
                  <a:lnTo>
                    <a:pt x="5692" y="2481"/>
                  </a:lnTo>
                  <a:lnTo>
                    <a:pt x="5729" y="2368"/>
                  </a:lnTo>
                  <a:lnTo>
                    <a:pt x="5742" y="2242"/>
                  </a:lnTo>
                  <a:lnTo>
                    <a:pt x="5729" y="2116"/>
                  </a:lnTo>
                  <a:lnTo>
                    <a:pt x="5692" y="2003"/>
                  </a:lnTo>
                  <a:lnTo>
                    <a:pt x="5629" y="1902"/>
                  </a:lnTo>
                  <a:lnTo>
                    <a:pt x="5553" y="1801"/>
                  </a:lnTo>
                  <a:lnTo>
                    <a:pt x="5452" y="1726"/>
                  </a:lnTo>
                  <a:lnTo>
                    <a:pt x="5352" y="1675"/>
                  </a:lnTo>
                  <a:lnTo>
                    <a:pt x="5238" y="1638"/>
                  </a:lnTo>
                  <a:lnTo>
                    <a:pt x="5112" y="1625"/>
                  </a:lnTo>
                  <a:lnTo>
                    <a:pt x="4986" y="1638"/>
                  </a:lnTo>
                  <a:lnTo>
                    <a:pt x="4873" y="1675"/>
                  </a:lnTo>
                  <a:lnTo>
                    <a:pt x="4772" y="1726"/>
                  </a:lnTo>
                  <a:lnTo>
                    <a:pt x="4672" y="1801"/>
                  </a:lnTo>
                  <a:lnTo>
                    <a:pt x="4596" y="1902"/>
                  </a:lnTo>
                  <a:lnTo>
                    <a:pt x="4533" y="2003"/>
                  </a:lnTo>
                  <a:lnTo>
                    <a:pt x="4495" y="2129"/>
                  </a:lnTo>
                  <a:lnTo>
                    <a:pt x="4483" y="2242"/>
                  </a:lnTo>
                  <a:lnTo>
                    <a:pt x="4483" y="2292"/>
                  </a:lnTo>
                  <a:lnTo>
                    <a:pt x="4495" y="2330"/>
                  </a:lnTo>
                  <a:lnTo>
                    <a:pt x="3564" y="2658"/>
                  </a:lnTo>
                  <a:lnTo>
                    <a:pt x="3513" y="2582"/>
                  </a:lnTo>
                  <a:lnTo>
                    <a:pt x="3463" y="2506"/>
                  </a:lnTo>
                  <a:lnTo>
                    <a:pt x="3400" y="2444"/>
                  </a:lnTo>
                  <a:lnTo>
                    <a:pt x="3325" y="2381"/>
                  </a:lnTo>
                  <a:lnTo>
                    <a:pt x="3249" y="2330"/>
                  </a:lnTo>
                  <a:lnTo>
                    <a:pt x="3173" y="2280"/>
                  </a:lnTo>
                  <a:lnTo>
                    <a:pt x="3073" y="2255"/>
                  </a:lnTo>
                  <a:lnTo>
                    <a:pt x="2972" y="2229"/>
                  </a:lnTo>
                  <a:lnTo>
                    <a:pt x="2972" y="1235"/>
                  </a:lnTo>
                  <a:lnTo>
                    <a:pt x="3085" y="1210"/>
                  </a:lnTo>
                  <a:lnTo>
                    <a:pt x="3186" y="1159"/>
                  </a:lnTo>
                  <a:lnTo>
                    <a:pt x="3274" y="1096"/>
                  </a:lnTo>
                  <a:lnTo>
                    <a:pt x="3350" y="1021"/>
                  </a:lnTo>
                  <a:lnTo>
                    <a:pt x="3413" y="920"/>
                  </a:lnTo>
                  <a:lnTo>
                    <a:pt x="3450" y="832"/>
                  </a:lnTo>
                  <a:lnTo>
                    <a:pt x="3476" y="731"/>
                  </a:lnTo>
                  <a:lnTo>
                    <a:pt x="3488" y="630"/>
                  </a:lnTo>
                  <a:lnTo>
                    <a:pt x="3476" y="505"/>
                  </a:lnTo>
                  <a:lnTo>
                    <a:pt x="3450" y="391"/>
                  </a:lnTo>
                  <a:lnTo>
                    <a:pt x="3387" y="278"/>
                  </a:lnTo>
                  <a:lnTo>
                    <a:pt x="3312" y="190"/>
                  </a:lnTo>
                  <a:lnTo>
                    <a:pt x="3211" y="102"/>
                  </a:lnTo>
                  <a:lnTo>
                    <a:pt x="3110" y="51"/>
                  </a:lnTo>
                  <a:lnTo>
                    <a:pt x="2997" y="14"/>
                  </a:lnTo>
                  <a:lnTo>
                    <a:pt x="2871" y="1"/>
                  </a:lnTo>
                  <a:close/>
                </a:path>
              </a:pathLst>
            </a:custGeom>
            <a:solidFill>
              <a:srgbClr val="002F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solidFill>
                    <a:sysClr val="windowText" lastClr="000000"/>
                  </a:solidFill>
                </a:ln>
                <a:solidFill>
                  <a:srgbClr val="FFFFFF"/>
                </a:solidFill>
                <a:effectLst/>
                <a:uLnTx/>
                <a:uFillTx/>
                <a:latin typeface="Arial"/>
                <a:cs typeface="Arial"/>
                <a:sym typeface="Arial"/>
              </a:endParaRPr>
            </a:p>
          </p:txBody>
        </p:sp>
      </p:grpSp>
      <p:grpSp>
        <p:nvGrpSpPr>
          <p:cNvPr id="39" name="Google Shape;754;p69">
            <a:extLst>
              <a:ext uri="{FF2B5EF4-FFF2-40B4-BE49-F238E27FC236}">
                <a16:creationId xmlns:a16="http://schemas.microsoft.com/office/drawing/2014/main" id="{9D506EFA-DCFE-F731-6D41-156CE2E03BB2}"/>
              </a:ext>
            </a:extLst>
          </p:cNvPr>
          <p:cNvGrpSpPr/>
          <p:nvPr/>
        </p:nvGrpSpPr>
        <p:grpSpPr>
          <a:xfrm>
            <a:off x="9621158" y="7439435"/>
            <a:ext cx="488823" cy="488823"/>
            <a:chOff x="6107649" y="4074262"/>
            <a:chExt cx="456900" cy="456900"/>
          </a:xfrm>
        </p:grpSpPr>
        <p:sp>
          <p:nvSpPr>
            <p:cNvPr id="40" name="Google Shape;755;p69">
              <a:extLst>
                <a:ext uri="{FF2B5EF4-FFF2-40B4-BE49-F238E27FC236}">
                  <a16:creationId xmlns:a16="http://schemas.microsoft.com/office/drawing/2014/main" id="{2C863C35-EC85-F07F-34EB-69C243C84808}"/>
                </a:ext>
              </a:extLst>
            </p:cNvPr>
            <p:cNvSpPr/>
            <p:nvPr/>
          </p:nvSpPr>
          <p:spPr>
            <a:xfrm>
              <a:off x="6107649" y="4074262"/>
              <a:ext cx="456900" cy="456900"/>
            </a:xfrm>
            <a:prstGeom prst="ellipse">
              <a:avLst/>
            </a:prstGeom>
            <a:solidFill>
              <a:schemeClr val="bg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2F6B"/>
                </a:solidFill>
                <a:latin typeface="Open Sans"/>
                <a:ea typeface="Open Sans"/>
                <a:cs typeface="Open Sans"/>
                <a:sym typeface="Open Sans"/>
              </a:endParaRPr>
            </a:p>
          </p:txBody>
        </p:sp>
        <p:sp>
          <p:nvSpPr>
            <p:cNvPr id="41" name="Google Shape;756;p69">
              <a:extLst>
                <a:ext uri="{FF2B5EF4-FFF2-40B4-BE49-F238E27FC236}">
                  <a16:creationId xmlns:a16="http://schemas.microsoft.com/office/drawing/2014/main" id="{D417AE6F-E0E7-83F7-537F-B35C5E826B14}"/>
                </a:ext>
              </a:extLst>
            </p:cNvPr>
            <p:cNvSpPr/>
            <p:nvPr/>
          </p:nvSpPr>
          <p:spPr>
            <a:xfrm>
              <a:off x="6216084" y="4176410"/>
              <a:ext cx="240030" cy="252603"/>
            </a:xfrm>
            <a:custGeom>
              <a:avLst/>
              <a:gdLst/>
              <a:ahLst/>
              <a:cxnLst/>
              <a:rect l="l" t="t" r="r" b="b"/>
              <a:pathLst>
                <a:path w="152400" h="152400" extrusionOk="0">
                  <a:moveTo>
                    <a:pt x="15388" y="152400"/>
                  </a:moveTo>
                  <a:cubicBezTo>
                    <a:pt x="11125" y="152400"/>
                    <a:pt x="7495" y="150901"/>
                    <a:pt x="4496" y="147904"/>
                  </a:cubicBezTo>
                  <a:cubicBezTo>
                    <a:pt x="1499" y="144905"/>
                    <a:pt x="0" y="141275"/>
                    <a:pt x="0" y="137012"/>
                  </a:cubicBezTo>
                  <a:lnTo>
                    <a:pt x="0" y="15388"/>
                  </a:lnTo>
                  <a:cubicBezTo>
                    <a:pt x="0" y="11125"/>
                    <a:pt x="1499" y="7495"/>
                    <a:pt x="4496" y="4496"/>
                  </a:cubicBezTo>
                  <a:cubicBezTo>
                    <a:pt x="7495" y="1499"/>
                    <a:pt x="11125" y="0"/>
                    <a:pt x="15388" y="0"/>
                  </a:cubicBezTo>
                  <a:lnTo>
                    <a:pt x="137012" y="0"/>
                  </a:lnTo>
                  <a:cubicBezTo>
                    <a:pt x="141275" y="0"/>
                    <a:pt x="144905" y="1499"/>
                    <a:pt x="147904" y="4496"/>
                  </a:cubicBezTo>
                  <a:cubicBezTo>
                    <a:pt x="150901" y="7495"/>
                    <a:pt x="152400" y="11125"/>
                    <a:pt x="152400" y="15388"/>
                  </a:cubicBezTo>
                  <a:lnTo>
                    <a:pt x="152400" y="137012"/>
                  </a:lnTo>
                  <a:cubicBezTo>
                    <a:pt x="152400" y="141275"/>
                    <a:pt x="150901" y="144905"/>
                    <a:pt x="147904" y="147904"/>
                  </a:cubicBezTo>
                  <a:cubicBezTo>
                    <a:pt x="144905" y="150901"/>
                    <a:pt x="141275" y="152400"/>
                    <a:pt x="137012" y="152400"/>
                  </a:cubicBezTo>
                  <a:lnTo>
                    <a:pt x="15388" y="152400"/>
                  </a:lnTo>
                  <a:close/>
                  <a:moveTo>
                    <a:pt x="15388" y="142875"/>
                  </a:moveTo>
                  <a:lnTo>
                    <a:pt x="137012" y="142875"/>
                  </a:lnTo>
                  <a:cubicBezTo>
                    <a:pt x="138722" y="142875"/>
                    <a:pt x="140127" y="142326"/>
                    <a:pt x="141227" y="141227"/>
                  </a:cubicBezTo>
                  <a:cubicBezTo>
                    <a:pt x="142326" y="140127"/>
                    <a:pt x="142875" y="138722"/>
                    <a:pt x="142875" y="137012"/>
                  </a:cubicBezTo>
                  <a:lnTo>
                    <a:pt x="142875" y="28575"/>
                  </a:lnTo>
                  <a:lnTo>
                    <a:pt x="9525" y="28575"/>
                  </a:lnTo>
                  <a:lnTo>
                    <a:pt x="9525" y="137012"/>
                  </a:lnTo>
                  <a:cubicBezTo>
                    <a:pt x="9525" y="138722"/>
                    <a:pt x="10074" y="140127"/>
                    <a:pt x="11173" y="141227"/>
                  </a:cubicBezTo>
                  <a:cubicBezTo>
                    <a:pt x="12273" y="142326"/>
                    <a:pt x="13678" y="142875"/>
                    <a:pt x="15388" y="142875"/>
                  </a:cubicBezTo>
                  <a:close/>
                  <a:moveTo>
                    <a:pt x="28575" y="71438"/>
                  </a:moveTo>
                  <a:lnTo>
                    <a:pt x="28575" y="61913"/>
                  </a:lnTo>
                  <a:lnTo>
                    <a:pt x="123825" y="61913"/>
                  </a:lnTo>
                  <a:lnTo>
                    <a:pt x="123825" y="71438"/>
                  </a:lnTo>
                  <a:lnTo>
                    <a:pt x="28575" y="71438"/>
                  </a:lnTo>
                  <a:close/>
                  <a:moveTo>
                    <a:pt x="28575" y="109538"/>
                  </a:moveTo>
                  <a:lnTo>
                    <a:pt x="28575" y="100013"/>
                  </a:lnTo>
                  <a:lnTo>
                    <a:pt x="85725" y="100013"/>
                  </a:lnTo>
                  <a:lnTo>
                    <a:pt x="85725" y="109538"/>
                  </a:lnTo>
                  <a:lnTo>
                    <a:pt x="28575" y="109538"/>
                  </a:lnTo>
                  <a:close/>
                </a:path>
              </a:pathLst>
            </a:custGeom>
            <a:solidFill>
              <a:schemeClr val="tx1"/>
            </a:solidFill>
            <a:ln>
              <a:noFill/>
            </a:ln>
          </p:spPr>
          <p:txBody>
            <a:bodyPr spcFirstLastPara="1" wrap="square" lIns="91433" tIns="45700" rIns="91433" bIns="45700" anchor="ctr" anchorCtr="0">
              <a:noAutofit/>
            </a:bodyPr>
            <a:lstStyle/>
            <a:p>
              <a:pPr defTabSz="1219170">
                <a:buClr>
                  <a:srgbClr val="000000"/>
                </a:buClr>
              </a:pPr>
              <a:endParaRPr sz="1867" kern="0">
                <a:ln>
                  <a:solidFill>
                    <a:sysClr val="windowText" lastClr="000000"/>
                  </a:solidFill>
                </a:ln>
                <a:solidFill>
                  <a:srgbClr val="172645"/>
                </a:solidFill>
                <a:ea typeface="Calibri"/>
                <a:cs typeface="Calibri"/>
                <a:sym typeface="Calibri"/>
              </a:endParaRPr>
            </a:p>
          </p:txBody>
        </p:sp>
      </p:grpSp>
      <p:grpSp>
        <p:nvGrpSpPr>
          <p:cNvPr id="42" name="Google Shape;757;p69">
            <a:extLst>
              <a:ext uri="{FF2B5EF4-FFF2-40B4-BE49-F238E27FC236}">
                <a16:creationId xmlns:a16="http://schemas.microsoft.com/office/drawing/2014/main" id="{424329A6-889E-00B4-A440-43DAE315C14F}"/>
              </a:ext>
            </a:extLst>
          </p:cNvPr>
          <p:cNvGrpSpPr/>
          <p:nvPr/>
        </p:nvGrpSpPr>
        <p:grpSpPr>
          <a:xfrm>
            <a:off x="1199337" y="7431833"/>
            <a:ext cx="488800" cy="488800"/>
            <a:chOff x="274732" y="4163529"/>
            <a:chExt cx="366600" cy="366600"/>
          </a:xfrm>
          <a:solidFill>
            <a:schemeClr val="bg1"/>
          </a:solidFill>
        </p:grpSpPr>
        <p:sp>
          <p:nvSpPr>
            <p:cNvPr id="43" name="Google Shape;758;p69">
              <a:extLst>
                <a:ext uri="{FF2B5EF4-FFF2-40B4-BE49-F238E27FC236}">
                  <a16:creationId xmlns:a16="http://schemas.microsoft.com/office/drawing/2014/main" id="{F80D50FC-F54D-03A0-CCEF-F9C99CD0BE75}"/>
                </a:ext>
              </a:extLst>
            </p:cNvPr>
            <p:cNvSpPr/>
            <p:nvPr/>
          </p:nvSpPr>
          <p:spPr>
            <a:xfrm>
              <a:off x="274732" y="4163529"/>
              <a:ext cx="366600" cy="366600"/>
            </a:xfrm>
            <a:prstGeom prst="ellipse">
              <a:avLst/>
            </a:prstGeom>
            <a:solidFill>
              <a:schemeClr val="bg1"/>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Open Sans Light"/>
                <a:ea typeface="Open Sans Light"/>
                <a:cs typeface="Open Sans Light"/>
                <a:sym typeface="Open Sans Light"/>
              </a:endParaRPr>
            </a:p>
          </p:txBody>
        </p:sp>
        <p:sp>
          <p:nvSpPr>
            <p:cNvPr id="44" name="Google Shape;759;p69">
              <a:extLst>
                <a:ext uri="{FF2B5EF4-FFF2-40B4-BE49-F238E27FC236}">
                  <a16:creationId xmlns:a16="http://schemas.microsoft.com/office/drawing/2014/main" id="{2519EBCC-B43B-C320-C1F0-A33ECB95D167}"/>
                </a:ext>
              </a:extLst>
            </p:cNvPr>
            <p:cNvSpPr/>
            <p:nvPr/>
          </p:nvSpPr>
          <p:spPr>
            <a:xfrm>
              <a:off x="374051" y="4254151"/>
              <a:ext cx="185356" cy="185356"/>
            </a:xfrm>
            <a:custGeom>
              <a:avLst/>
              <a:gdLst/>
              <a:ahLst/>
              <a:cxnLst/>
              <a:rect l="l" t="t" r="r" b="b"/>
              <a:pathLst>
                <a:path w="1513114" h="1513114" extrusionOk="0">
                  <a:moveTo>
                    <a:pt x="152777" y="1513114"/>
                  </a:moveTo>
                  <a:cubicBezTo>
                    <a:pt x="109244" y="1513114"/>
                    <a:pt x="72897" y="1498534"/>
                    <a:pt x="43738" y="1469376"/>
                  </a:cubicBezTo>
                  <a:cubicBezTo>
                    <a:pt x="14580" y="1440217"/>
                    <a:pt x="0" y="1403870"/>
                    <a:pt x="0" y="1360337"/>
                  </a:cubicBezTo>
                  <a:lnTo>
                    <a:pt x="0" y="152777"/>
                  </a:lnTo>
                  <a:cubicBezTo>
                    <a:pt x="0" y="109244"/>
                    <a:pt x="14580" y="72897"/>
                    <a:pt x="43738" y="43738"/>
                  </a:cubicBezTo>
                  <a:cubicBezTo>
                    <a:pt x="72897" y="14580"/>
                    <a:pt x="109244" y="0"/>
                    <a:pt x="152777" y="0"/>
                  </a:cubicBezTo>
                  <a:lnTo>
                    <a:pt x="1360337" y="0"/>
                  </a:lnTo>
                  <a:cubicBezTo>
                    <a:pt x="1403870" y="0"/>
                    <a:pt x="1440217" y="14580"/>
                    <a:pt x="1469376" y="43738"/>
                  </a:cubicBezTo>
                  <a:cubicBezTo>
                    <a:pt x="1498534" y="72897"/>
                    <a:pt x="1513114" y="109244"/>
                    <a:pt x="1513114" y="152777"/>
                  </a:cubicBezTo>
                  <a:lnTo>
                    <a:pt x="1513114" y="1360337"/>
                  </a:lnTo>
                  <a:cubicBezTo>
                    <a:pt x="1513114" y="1403870"/>
                    <a:pt x="1498534" y="1440217"/>
                    <a:pt x="1469376" y="1469376"/>
                  </a:cubicBezTo>
                  <a:cubicBezTo>
                    <a:pt x="1440217" y="1498534"/>
                    <a:pt x="1403870" y="1513114"/>
                    <a:pt x="1360337" y="1513114"/>
                  </a:cubicBezTo>
                  <a:lnTo>
                    <a:pt x="152777" y="1513114"/>
                  </a:lnTo>
                  <a:close/>
                  <a:moveTo>
                    <a:pt x="152777" y="1418544"/>
                  </a:moveTo>
                  <a:lnTo>
                    <a:pt x="1360337" y="1418544"/>
                  </a:lnTo>
                  <a:cubicBezTo>
                    <a:pt x="1374901" y="1418544"/>
                    <a:pt x="1388242" y="1412485"/>
                    <a:pt x="1400363" y="1400363"/>
                  </a:cubicBezTo>
                  <a:cubicBezTo>
                    <a:pt x="1412485" y="1388242"/>
                    <a:pt x="1418544" y="1374901"/>
                    <a:pt x="1418544" y="1360337"/>
                  </a:cubicBezTo>
                  <a:lnTo>
                    <a:pt x="1418544" y="152777"/>
                  </a:lnTo>
                  <a:cubicBezTo>
                    <a:pt x="1418544" y="138214"/>
                    <a:pt x="1412485" y="124872"/>
                    <a:pt x="1400363" y="112751"/>
                  </a:cubicBezTo>
                  <a:cubicBezTo>
                    <a:pt x="1388242" y="100629"/>
                    <a:pt x="1374901" y="94570"/>
                    <a:pt x="1360337" y="94570"/>
                  </a:cubicBezTo>
                  <a:lnTo>
                    <a:pt x="152777" y="94570"/>
                  </a:lnTo>
                  <a:cubicBezTo>
                    <a:pt x="138214" y="94570"/>
                    <a:pt x="124872" y="100629"/>
                    <a:pt x="112751" y="112751"/>
                  </a:cubicBezTo>
                  <a:cubicBezTo>
                    <a:pt x="100629" y="124872"/>
                    <a:pt x="94570" y="138214"/>
                    <a:pt x="94570" y="152777"/>
                  </a:cubicBezTo>
                  <a:lnTo>
                    <a:pt x="94570" y="1360337"/>
                  </a:lnTo>
                  <a:cubicBezTo>
                    <a:pt x="94570" y="1374901"/>
                    <a:pt x="100629" y="1388242"/>
                    <a:pt x="112751" y="1400363"/>
                  </a:cubicBezTo>
                  <a:cubicBezTo>
                    <a:pt x="124872" y="1412485"/>
                    <a:pt x="138214" y="1418544"/>
                    <a:pt x="152777" y="1418544"/>
                  </a:cubicBezTo>
                  <a:close/>
                  <a:moveTo>
                    <a:pt x="330994" y="1182120"/>
                  </a:moveTo>
                  <a:lnTo>
                    <a:pt x="1196661" y="1182120"/>
                  </a:lnTo>
                  <a:lnTo>
                    <a:pt x="929336" y="825664"/>
                  </a:lnTo>
                  <a:lnTo>
                    <a:pt x="681989" y="1138477"/>
                  </a:lnTo>
                  <a:lnTo>
                    <a:pt x="516492" y="938414"/>
                  </a:lnTo>
                  <a:lnTo>
                    <a:pt x="330994" y="1182120"/>
                  </a:lnTo>
                  <a:close/>
                  <a:moveTo>
                    <a:pt x="94570" y="1418544"/>
                  </a:moveTo>
                  <a:lnTo>
                    <a:pt x="94570" y="94570"/>
                  </a:lnTo>
                  <a:lnTo>
                    <a:pt x="94570" y="1418544"/>
                  </a:lnTo>
                  <a:close/>
                </a:path>
              </a:pathLst>
            </a:custGeom>
            <a:solidFill>
              <a:schemeClr val="tx1"/>
            </a:solidFill>
            <a:ln>
              <a:noFill/>
            </a:ln>
          </p:spPr>
          <p:txBody>
            <a:bodyPr spcFirstLastPara="1" wrap="square" lIns="121900" tIns="60933" rIns="121900" bIns="60933"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45" name="Google Shape;760;p69">
            <a:extLst>
              <a:ext uri="{FF2B5EF4-FFF2-40B4-BE49-F238E27FC236}">
                <a16:creationId xmlns:a16="http://schemas.microsoft.com/office/drawing/2014/main" id="{55F7ABFD-C0E2-9374-1F03-B556A0CFB36D}"/>
              </a:ext>
            </a:extLst>
          </p:cNvPr>
          <p:cNvSpPr txBox="1"/>
          <p:nvPr/>
        </p:nvSpPr>
        <p:spPr>
          <a:xfrm>
            <a:off x="14360813" y="9957604"/>
            <a:ext cx="3649200" cy="108800"/>
          </a:xfrm>
          <a:prstGeom prst="rect">
            <a:avLst/>
          </a:prstGeom>
          <a:noFill/>
          <a:ln>
            <a:noFill/>
          </a:ln>
        </p:spPr>
        <p:txBody>
          <a:bodyPr spcFirstLastPara="1" wrap="square" lIns="0" tIns="0" rIns="0" bIns="0" anchor="t" anchorCtr="0">
            <a:noAutofit/>
          </a:bodyPr>
          <a:lstStyle/>
          <a:p>
            <a:pPr algn="r" defTabSz="1219170">
              <a:buClr>
                <a:srgbClr val="D1D3D4"/>
              </a:buClr>
              <a:buSzPts val="800"/>
            </a:pPr>
            <a:r>
              <a:rPr lang="en" sz="667" kern="0" dirty="0">
                <a:solidFill>
                  <a:srgbClr val="FFFFFF"/>
                </a:solidFill>
                <a:latin typeface="Open Sans"/>
                <a:ea typeface="Open Sans"/>
                <a:cs typeface="Open Sans"/>
                <a:sym typeface="Open Sans"/>
              </a:rPr>
              <a:t>Dataminr® Proprietary Information. ©2025 All rights reserved.</a:t>
            </a:r>
            <a:endParaRPr sz="667" kern="0" dirty="0">
              <a:solidFill>
                <a:srgbClr val="FFFFFF"/>
              </a:solidFill>
              <a:latin typeface="Open Sans"/>
              <a:ea typeface="Open Sans"/>
              <a:cs typeface="Open Sans"/>
              <a:sym typeface="Open Sans"/>
            </a:endParaRPr>
          </a:p>
        </p:txBody>
      </p:sp>
      <p:pic>
        <p:nvPicPr>
          <p:cNvPr id="46" name="Google Shape;761;p69">
            <a:extLst>
              <a:ext uri="{FF2B5EF4-FFF2-40B4-BE49-F238E27FC236}">
                <a16:creationId xmlns:a16="http://schemas.microsoft.com/office/drawing/2014/main" id="{17A8512D-2F92-343D-E543-83726C6D2EB1}"/>
              </a:ext>
            </a:extLst>
          </p:cNvPr>
          <p:cNvPicPr preferRelativeResize="0"/>
          <p:nvPr/>
        </p:nvPicPr>
        <p:blipFill rotWithShape="1">
          <a:blip r:embed="rId8">
            <a:alphaModFix/>
          </a:blip>
          <a:srcRect l="1951" b="4571"/>
          <a:stretch/>
        </p:blipFill>
        <p:spPr>
          <a:xfrm>
            <a:off x="11748345" y="5545999"/>
            <a:ext cx="2470000" cy="4132233"/>
          </a:xfrm>
          <a:prstGeom prst="rect">
            <a:avLst/>
          </a:prstGeom>
          <a:noFill/>
          <a:ln>
            <a:noFill/>
          </a:ln>
        </p:spPr>
      </p:pic>
      <p:grpSp>
        <p:nvGrpSpPr>
          <p:cNvPr id="47" name="Google Shape;762;p69">
            <a:extLst>
              <a:ext uri="{FF2B5EF4-FFF2-40B4-BE49-F238E27FC236}">
                <a16:creationId xmlns:a16="http://schemas.microsoft.com/office/drawing/2014/main" id="{19C88F12-1A2E-766F-3024-F62C6E375FD7}"/>
              </a:ext>
            </a:extLst>
          </p:cNvPr>
          <p:cNvGrpSpPr/>
          <p:nvPr/>
        </p:nvGrpSpPr>
        <p:grpSpPr>
          <a:xfrm>
            <a:off x="14012883" y="8698006"/>
            <a:ext cx="488800" cy="488800"/>
            <a:chOff x="8413668" y="2211911"/>
            <a:chExt cx="366600" cy="366600"/>
          </a:xfrm>
          <a:solidFill>
            <a:srgbClr val="FFFFFF"/>
          </a:solidFill>
        </p:grpSpPr>
        <p:sp>
          <p:nvSpPr>
            <p:cNvPr id="48" name="Google Shape;763;p69">
              <a:extLst>
                <a:ext uri="{FF2B5EF4-FFF2-40B4-BE49-F238E27FC236}">
                  <a16:creationId xmlns:a16="http://schemas.microsoft.com/office/drawing/2014/main" id="{E79EDEE4-C314-D166-EE3C-08612A457B3D}"/>
                </a:ext>
              </a:extLst>
            </p:cNvPr>
            <p:cNvSpPr/>
            <p:nvPr/>
          </p:nvSpPr>
          <p:spPr>
            <a:xfrm>
              <a:off x="8413668" y="2211911"/>
              <a:ext cx="366600" cy="366600"/>
            </a:xfrm>
            <a:prstGeom prst="ellipse">
              <a:avLst/>
            </a:prstGeom>
            <a:solidFill>
              <a:srgbClr val="FFFFFF"/>
            </a:solidFill>
            <a:ln>
              <a:solidFill>
                <a:schemeClr val="bg1"/>
              </a:solid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solidFill>
                    <a:sysClr val="windowText" lastClr="000000"/>
                  </a:solidFill>
                </a:ln>
                <a:solidFill>
                  <a:srgbClr val="172645"/>
                </a:solidFill>
                <a:effectLst/>
                <a:uLnTx/>
                <a:uFillTx/>
                <a:latin typeface="Open Sans Light"/>
                <a:ea typeface="Open Sans Light"/>
                <a:cs typeface="Open Sans Light"/>
                <a:sym typeface="Open Sans Light"/>
              </a:endParaRPr>
            </a:p>
          </p:txBody>
        </p:sp>
        <p:sp>
          <p:nvSpPr>
            <p:cNvPr id="49" name="Google Shape;764;p69">
              <a:extLst>
                <a:ext uri="{FF2B5EF4-FFF2-40B4-BE49-F238E27FC236}">
                  <a16:creationId xmlns:a16="http://schemas.microsoft.com/office/drawing/2014/main" id="{2DAF8704-FB04-B9A9-02E6-DB1D85524AA1}"/>
                </a:ext>
              </a:extLst>
            </p:cNvPr>
            <p:cNvSpPr/>
            <p:nvPr/>
          </p:nvSpPr>
          <p:spPr>
            <a:xfrm>
              <a:off x="8519906" y="2334548"/>
              <a:ext cx="195574" cy="152101"/>
            </a:xfrm>
            <a:custGeom>
              <a:avLst/>
              <a:gdLst/>
              <a:ahLst/>
              <a:cxnLst/>
              <a:rect l="l" t="t" r="r" b="b"/>
              <a:pathLst>
                <a:path w="4244" h="3501" extrusionOk="0">
                  <a:moveTo>
                    <a:pt x="3086" y="252"/>
                  </a:moveTo>
                  <a:lnTo>
                    <a:pt x="3148" y="265"/>
                  </a:lnTo>
                  <a:lnTo>
                    <a:pt x="3199" y="290"/>
                  </a:lnTo>
                  <a:lnTo>
                    <a:pt x="3237" y="341"/>
                  </a:lnTo>
                  <a:lnTo>
                    <a:pt x="3237" y="403"/>
                  </a:lnTo>
                  <a:lnTo>
                    <a:pt x="3237" y="3098"/>
                  </a:lnTo>
                  <a:lnTo>
                    <a:pt x="3237" y="3161"/>
                  </a:lnTo>
                  <a:lnTo>
                    <a:pt x="3199" y="3199"/>
                  </a:lnTo>
                  <a:lnTo>
                    <a:pt x="3148" y="3236"/>
                  </a:lnTo>
                  <a:lnTo>
                    <a:pt x="3086" y="3249"/>
                  </a:lnTo>
                  <a:lnTo>
                    <a:pt x="404" y="3249"/>
                  </a:lnTo>
                  <a:lnTo>
                    <a:pt x="341" y="3236"/>
                  </a:lnTo>
                  <a:lnTo>
                    <a:pt x="290" y="3199"/>
                  </a:lnTo>
                  <a:lnTo>
                    <a:pt x="253" y="3161"/>
                  </a:lnTo>
                  <a:lnTo>
                    <a:pt x="253" y="341"/>
                  </a:lnTo>
                  <a:lnTo>
                    <a:pt x="290" y="290"/>
                  </a:lnTo>
                  <a:lnTo>
                    <a:pt x="341" y="265"/>
                  </a:lnTo>
                  <a:lnTo>
                    <a:pt x="404" y="252"/>
                  </a:lnTo>
                  <a:close/>
                  <a:moveTo>
                    <a:pt x="404" y="1"/>
                  </a:moveTo>
                  <a:lnTo>
                    <a:pt x="316" y="13"/>
                  </a:lnTo>
                  <a:lnTo>
                    <a:pt x="240" y="38"/>
                  </a:lnTo>
                  <a:lnTo>
                    <a:pt x="177" y="64"/>
                  </a:lnTo>
                  <a:lnTo>
                    <a:pt x="114" y="114"/>
                  </a:lnTo>
                  <a:lnTo>
                    <a:pt x="64" y="177"/>
                  </a:lnTo>
                  <a:lnTo>
                    <a:pt x="26" y="252"/>
                  </a:lnTo>
                  <a:lnTo>
                    <a:pt x="1" y="328"/>
                  </a:lnTo>
                  <a:lnTo>
                    <a:pt x="1" y="403"/>
                  </a:lnTo>
                  <a:lnTo>
                    <a:pt x="1" y="3098"/>
                  </a:lnTo>
                  <a:lnTo>
                    <a:pt x="1" y="3173"/>
                  </a:lnTo>
                  <a:lnTo>
                    <a:pt x="26" y="3249"/>
                  </a:lnTo>
                  <a:lnTo>
                    <a:pt x="64" y="3325"/>
                  </a:lnTo>
                  <a:lnTo>
                    <a:pt x="114" y="3388"/>
                  </a:lnTo>
                  <a:lnTo>
                    <a:pt x="177" y="3438"/>
                  </a:lnTo>
                  <a:lnTo>
                    <a:pt x="240" y="3463"/>
                  </a:lnTo>
                  <a:lnTo>
                    <a:pt x="316" y="3488"/>
                  </a:lnTo>
                  <a:lnTo>
                    <a:pt x="404" y="3501"/>
                  </a:lnTo>
                  <a:lnTo>
                    <a:pt x="3086" y="3501"/>
                  </a:lnTo>
                  <a:lnTo>
                    <a:pt x="3174" y="3488"/>
                  </a:lnTo>
                  <a:lnTo>
                    <a:pt x="3249" y="3463"/>
                  </a:lnTo>
                  <a:lnTo>
                    <a:pt x="3312" y="3438"/>
                  </a:lnTo>
                  <a:lnTo>
                    <a:pt x="3375" y="3388"/>
                  </a:lnTo>
                  <a:lnTo>
                    <a:pt x="3425" y="3325"/>
                  </a:lnTo>
                  <a:lnTo>
                    <a:pt x="3463" y="3249"/>
                  </a:lnTo>
                  <a:lnTo>
                    <a:pt x="3488" y="3173"/>
                  </a:lnTo>
                  <a:lnTo>
                    <a:pt x="3488" y="3098"/>
                  </a:lnTo>
                  <a:lnTo>
                    <a:pt x="3488" y="1927"/>
                  </a:lnTo>
                  <a:lnTo>
                    <a:pt x="4244" y="2695"/>
                  </a:lnTo>
                  <a:lnTo>
                    <a:pt x="4244" y="806"/>
                  </a:lnTo>
                  <a:lnTo>
                    <a:pt x="3488" y="1562"/>
                  </a:lnTo>
                  <a:lnTo>
                    <a:pt x="3488" y="403"/>
                  </a:lnTo>
                  <a:lnTo>
                    <a:pt x="3488" y="328"/>
                  </a:lnTo>
                  <a:lnTo>
                    <a:pt x="3463" y="252"/>
                  </a:lnTo>
                  <a:lnTo>
                    <a:pt x="3425" y="177"/>
                  </a:lnTo>
                  <a:lnTo>
                    <a:pt x="3375" y="114"/>
                  </a:lnTo>
                  <a:lnTo>
                    <a:pt x="3312" y="64"/>
                  </a:lnTo>
                  <a:lnTo>
                    <a:pt x="3249" y="38"/>
                  </a:lnTo>
                  <a:lnTo>
                    <a:pt x="3174" y="13"/>
                  </a:lnTo>
                  <a:lnTo>
                    <a:pt x="3086" y="1"/>
                  </a:lnTo>
                  <a:close/>
                </a:path>
              </a:pathLst>
            </a:custGeom>
            <a:solidFill>
              <a:schemeClr val="tx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solidFill>
                    <a:sysClr val="windowText" lastClr="000000"/>
                  </a:solidFill>
                </a:ln>
                <a:solidFill>
                  <a:srgbClr val="172645"/>
                </a:solidFill>
                <a:effectLst/>
                <a:uLnTx/>
                <a:uFillTx/>
                <a:latin typeface="Arial"/>
                <a:cs typeface="Arial"/>
                <a:sym typeface="Arial"/>
              </a:endParaRPr>
            </a:p>
          </p:txBody>
        </p:sp>
      </p:grpSp>
      <p:pic>
        <p:nvPicPr>
          <p:cNvPr id="50" name="Google Shape;765;p69">
            <a:extLst>
              <a:ext uri="{FF2B5EF4-FFF2-40B4-BE49-F238E27FC236}">
                <a16:creationId xmlns:a16="http://schemas.microsoft.com/office/drawing/2014/main" id="{841A534C-8CC6-6C95-198D-97E11412B588}"/>
              </a:ext>
            </a:extLst>
          </p:cNvPr>
          <p:cNvPicPr preferRelativeResize="0"/>
          <p:nvPr/>
        </p:nvPicPr>
        <p:blipFill>
          <a:blip r:embed="rId9">
            <a:alphaModFix/>
          </a:blip>
          <a:stretch>
            <a:fillRect/>
          </a:stretch>
        </p:blipFill>
        <p:spPr>
          <a:xfrm>
            <a:off x="6012459" y="7213021"/>
            <a:ext cx="3475100" cy="1966335"/>
          </a:xfrm>
          <a:prstGeom prst="rect">
            <a:avLst/>
          </a:prstGeom>
          <a:noFill/>
          <a:ln>
            <a:noFill/>
          </a:ln>
        </p:spPr>
      </p:pic>
      <p:pic>
        <p:nvPicPr>
          <p:cNvPr id="53" name="Google Shape;768;p69">
            <a:extLst>
              <a:ext uri="{FF2B5EF4-FFF2-40B4-BE49-F238E27FC236}">
                <a16:creationId xmlns:a16="http://schemas.microsoft.com/office/drawing/2014/main" id="{0BBD56A7-4639-3B6D-36B0-2C5E4BBA7E46}"/>
              </a:ext>
            </a:extLst>
          </p:cNvPr>
          <p:cNvPicPr preferRelativeResize="0"/>
          <p:nvPr/>
        </p:nvPicPr>
        <p:blipFill>
          <a:blip r:embed="rId10">
            <a:alphaModFix/>
          </a:blip>
          <a:stretch>
            <a:fillRect/>
          </a:stretch>
        </p:blipFill>
        <p:spPr>
          <a:xfrm>
            <a:off x="2239763" y="7053964"/>
            <a:ext cx="2470001" cy="2470029"/>
          </a:xfrm>
          <a:prstGeom prst="rect">
            <a:avLst/>
          </a:prstGeom>
          <a:noFill/>
          <a:ln>
            <a:noFill/>
          </a:ln>
        </p:spPr>
      </p:pic>
      <p:sp>
        <p:nvSpPr>
          <p:cNvPr id="54" name="Google Shape;769;p69">
            <a:extLst>
              <a:ext uri="{FF2B5EF4-FFF2-40B4-BE49-F238E27FC236}">
                <a16:creationId xmlns:a16="http://schemas.microsoft.com/office/drawing/2014/main" id="{676D396C-414F-CC04-DAFE-7B51897EB920}"/>
              </a:ext>
            </a:extLst>
          </p:cNvPr>
          <p:cNvSpPr txBox="1"/>
          <p:nvPr/>
        </p:nvSpPr>
        <p:spPr>
          <a:xfrm>
            <a:off x="5717474" y="5538491"/>
            <a:ext cx="4000000" cy="574604"/>
          </a:xfrm>
          <a:prstGeom prst="rect">
            <a:avLst/>
          </a:prstGeom>
          <a:noFill/>
          <a:ln>
            <a:noFill/>
          </a:ln>
        </p:spPr>
        <p:txBody>
          <a:bodyPr spcFirstLastPara="1" wrap="square" lIns="121900" tIns="121900" rIns="121900" bIns="121900" anchor="t" anchorCtr="0">
            <a:spAutoFit/>
          </a:bodyPr>
          <a:lstStyle/>
          <a:p>
            <a:pPr algn="r" defTabSz="1219170">
              <a:buClr>
                <a:srgbClr val="000000"/>
              </a:buClr>
            </a:pPr>
            <a:r>
              <a:rPr lang="en" sz="1067" kern="0">
                <a:solidFill>
                  <a:srgbClr val="FFFFFF"/>
                </a:solidFill>
                <a:latin typeface="Open Sans"/>
                <a:ea typeface="Open Sans"/>
                <a:cs typeface="Open Sans"/>
                <a:sym typeface="Open Sans"/>
              </a:rPr>
              <a:t>8:12 PM Feb 17 2025</a:t>
            </a:r>
            <a:br>
              <a:rPr lang="en" sz="1067" kern="0">
                <a:solidFill>
                  <a:srgbClr val="FFFFFF"/>
                </a:solidFill>
                <a:latin typeface="Open Sans"/>
                <a:ea typeface="Open Sans"/>
                <a:cs typeface="Open Sans"/>
                <a:sym typeface="Open Sans"/>
              </a:rPr>
            </a:br>
            <a:r>
              <a:rPr lang="en" sz="1067" kern="0">
                <a:solidFill>
                  <a:srgbClr val="FFFFFF"/>
                </a:solidFill>
                <a:latin typeface="Open Sans"/>
                <a:ea typeface="Open Sans"/>
                <a:cs typeface="Open Sans"/>
                <a:sym typeface="Open Sans"/>
              </a:rPr>
              <a:t>Toronto, ON, CAN</a:t>
            </a:r>
            <a:endParaRPr sz="1067" kern="0">
              <a:solidFill>
                <a:srgbClr val="FFFFFF"/>
              </a:solidFill>
              <a:latin typeface="Open Sans"/>
              <a:ea typeface="Open Sans"/>
              <a:cs typeface="Open Sans"/>
              <a:sym typeface="Open Sans"/>
            </a:endParaRPr>
          </a:p>
        </p:txBody>
      </p:sp>
      <p:sp>
        <p:nvSpPr>
          <p:cNvPr id="57" name="TextBox 56">
            <a:extLst>
              <a:ext uri="{FF2B5EF4-FFF2-40B4-BE49-F238E27FC236}">
                <a16:creationId xmlns:a16="http://schemas.microsoft.com/office/drawing/2014/main" id="{D8240401-AD53-7C9C-6180-8982BD4E4263}"/>
              </a:ext>
            </a:extLst>
          </p:cNvPr>
          <p:cNvSpPr txBox="1"/>
          <p:nvPr/>
        </p:nvSpPr>
        <p:spPr>
          <a:xfrm>
            <a:off x="12172742" y="1327228"/>
            <a:ext cx="2408772" cy="1492716"/>
          </a:xfrm>
          <a:prstGeom prst="rect">
            <a:avLst/>
          </a:prstGeom>
          <a:noFill/>
        </p:spPr>
        <p:txBody>
          <a:bodyPr wrap="square">
            <a:spAutoFit/>
          </a:bodyPr>
          <a:lstStyle/>
          <a:p>
            <a:r>
              <a:rPr lang="en-US" sz="1300" dirty="0">
                <a:solidFill>
                  <a:srgbClr val="FFFFFF"/>
                </a:solidFill>
                <a:latin typeface="Raleway" pitchFamily="2" charset="0"/>
              </a:rPr>
              <a:t>28 Unique Sources Include:</a:t>
            </a:r>
          </a:p>
          <a:p>
            <a:r>
              <a:rPr lang="en-US" sz="1300" dirty="0">
                <a:solidFill>
                  <a:srgbClr val="FFFFFF"/>
                </a:solidFill>
                <a:latin typeface="Raleway" pitchFamily="2" charset="0"/>
              </a:rPr>
              <a:t>Sensor Data</a:t>
            </a:r>
          </a:p>
          <a:p>
            <a:r>
              <a:rPr lang="en-US" sz="1300" dirty="0">
                <a:solidFill>
                  <a:srgbClr val="FFFFFF"/>
                </a:solidFill>
                <a:latin typeface="Raleway" pitchFamily="2" charset="0"/>
              </a:rPr>
              <a:t>Witness Video and Chatter</a:t>
            </a:r>
          </a:p>
          <a:p>
            <a:r>
              <a:rPr lang="en-US" sz="1300" dirty="0">
                <a:solidFill>
                  <a:srgbClr val="FFFFFF"/>
                </a:solidFill>
                <a:latin typeface="Raleway" pitchFamily="2" charset="0"/>
              </a:rPr>
              <a:t>Local News and Blogs</a:t>
            </a:r>
          </a:p>
          <a:p>
            <a:r>
              <a:rPr lang="en-US" sz="1300" dirty="0">
                <a:solidFill>
                  <a:srgbClr val="FFFFFF"/>
                </a:solidFill>
                <a:latin typeface="Raleway" pitchFamily="2" charset="0"/>
              </a:rPr>
              <a:t>Alternate Social Media &amp; Public Telegram Board Posts</a:t>
            </a:r>
          </a:p>
          <a:p>
            <a:r>
              <a:rPr lang="en-US" sz="1300" dirty="0">
                <a:solidFill>
                  <a:srgbClr val="FFFFFF"/>
                </a:solidFill>
                <a:latin typeface="Raleway" pitchFamily="2" charset="0"/>
              </a:rPr>
              <a:t>Government Notices</a:t>
            </a:r>
          </a:p>
        </p:txBody>
      </p:sp>
    </p:spTree>
    <p:extLst>
      <p:ext uri="{BB962C8B-B14F-4D97-AF65-F5344CB8AC3E}">
        <p14:creationId xmlns:p14="http://schemas.microsoft.com/office/powerpoint/2010/main" val="2831535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D492D0E-F998-4A61-BCAA-F72B65C3AA0F}">
  <we:reference id="wa200005566" version="3.0.0.3" store="en-US" storeType="OMEX"/>
  <we:alternateReferences>
    <we:reference id="wa200005566" version="3.0.0.3"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60FFF82FFC4A4185DD62D583A5A228" ma:contentTypeVersion="12" ma:contentTypeDescription="Create a new document." ma:contentTypeScope="" ma:versionID="7f40b731dfa551ecf7520393559c1268">
  <xsd:schema xmlns:xsd="http://www.w3.org/2001/XMLSchema" xmlns:xs="http://www.w3.org/2001/XMLSchema" xmlns:p="http://schemas.microsoft.com/office/2006/metadata/properties" xmlns:ns3="3a785b61-84a5-4d45-9e3f-14bc95eaea8b" targetNamespace="http://schemas.microsoft.com/office/2006/metadata/properties" ma:root="true" ma:fieldsID="5be188f56faa401620944fbe42291976" ns3:_="">
    <xsd:import namespace="3a785b61-84a5-4d45-9e3f-14bc95eaea8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GenerationTime" minOccurs="0"/>
                <xsd:element ref="ns3:MediaServiceEventHashCode" minOccurs="0"/>
                <xsd:element ref="ns3:MediaLengthInSeconds" minOccurs="0"/>
                <xsd:element ref="ns3:MediaServiceSystemTags"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85b61-84a5-4d45-9e3f-14bc95eaea8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a785b61-84a5-4d45-9e3f-14bc95eaea8b" xsi:nil="true"/>
  </documentManagement>
</p:properties>
</file>

<file path=customXml/itemProps1.xml><?xml version="1.0" encoding="utf-8"?>
<ds:datastoreItem xmlns:ds="http://schemas.openxmlformats.org/officeDocument/2006/customXml" ds:itemID="{C1AE7129-9DE4-43B0-A8E5-7535548E3F67}">
  <ds:schemaRefs>
    <ds:schemaRef ds:uri="http://schemas.microsoft.com/sharepoint/v3/contenttype/forms"/>
  </ds:schemaRefs>
</ds:datastoreItem>
</file>

<file path=customXml/itemProps2.xml><?xml version="1.0" encoding="utf-8"?>
<ds:datastoreItem xmlns:ds="http://schemas.openxmlformats.org/officeDocument/2006/customXml" ds:itemID="{D5512460-C0C7-44AE-811B-D88FF8547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85b61-84a5-4d45-9e3f-14bc95eaea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C7BB62-F23D-4FC6-83BD-A470D547025F}">
  <ds:schemaRefs>
    <ds:schemaRef ds:uri="http://www.w3.org/XML/1998/namespace"/>
    <ds:schemaRef ds:uri="http://purl.org/dc/elements/1.1/"/>
    <ds:schemaRef ds:uri="http://schemas.microsoft.com/office/2006/documentManagement/types"/>
    <ds:schemaRef ds:uri="3a785b61-84a5-4d45-9e3f-14bc95eaea8b"/>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2116</TotalTime>
  <Words>1149</Words>
  <Application>Microsoft Office PowerPoint</Application>
  <PresentationFormat>Custom</PresentationFormat>
  <Paragraphs>191</Paragraphs>
  <Slides>15</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Wingdings</vt:lpstr>
      <vt:lpstr>Open Sans</vt:lpstr>
      <vt:lpstr>Calibri</vt:lpstr>
      <vt:lpstr>Raleway</vt:lpstr>
      <vt:lpstr>DM Sans</vt:lpstr>
      <vt:lpstr>Open Sans Light</vt:lpstr>
      <vt:lpstr>Raleway Semi-Bold</vt:lpstr>
      <vt:lpstr>Aptos</vt:lpstr>
      <vt:lpstr>Raleway Bold</vt:lpstr>
      <vt:lpstr>Courier New</vt:lpstr>
      <vt:lpstr>Arial</vt:lpstr>
      <vt:lpstr>TT Lakes Neue Bold</vt:lpstr>
      <vt:lpstr>TT Lakes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IACOP Dataminr Demo - 13 Aug 2025</dc:title>
  <dc:creator>Wylie, Rachel</dc:creator>
  <cp:lastModifiedBy>Wylie, Rachel</cp:lastModifiedBy>
  <cp:revision>23</cp:revision>
  <dcterms:created xsi:type="dcterms:W3CDTF">2006-08-16T00:00:00Z</dcterms:created>
  <dcterms:modified xsi:type="dcterms:W3CDTF">2025-08-22T14:45:53Z</dcterms:modified>
  <dc:identifier>DAGv5DaxnA8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dc9ef4b-740a-42cb-ab8b-01034c2f2fff_Enabled">
    <vt:lpwstr>true</vt:lpwstr>
  </property>
  <property fmtid="{D5CDD505-2E9C-101B-9397-08002B2CF9AE}" pid="3" name="MSIP_Label_1dc9ef4b-740a-42cb-ab8b-01034c2f2fff_SetDate">
    <vt:lpwstr>2025-08-12T20:59:25Z</vt:lpwstr>
  </property>
  <property fmtid="{D5CDD505-2E9C-101B-9397-08002B2CF9AE}" pid="4" name="MSIP_Label_1dc9ef4b-740a-42cb-ab8b-01034c2f2fff_Method">
    <vt:lpwstr>Privileged</vt:lpwstr>
  </property>
  <property fmtid="{D5CDD505-2E9C-101B-9397-08002B2CF9AE}" pid="5" name="MSIP_Label_1dc9ef4b-740a-42cb-ab8b-01034c2f2fff_Name">
    <vt:lpwstr>Standard Unclass-nonclass</vt:lpwstr>
  </property>
  <property fmtid="{D5CDD505-2E9C-101B-9397-08002B2CF9AE}" pid="6" name="MSIP_Label_1dc9ef4b-740a-42cb-ab8b-01034c2f2fff_SiteId">
    <vt:lpwstr>2d28dd40-a4f2-4317-a351-bc709c183c85</vt:lpwstr>
  </property>
  <property fmtid="{D5CDD505-2E9C-101B-9397-08002B2CF9AE}" pid="7" name="MSIP_Label_1dc9ef4b-740a-42cb-ab8b-01034c2f2fff_ActionId">
    <vt:lpwstr>aff85a1f-6023-41dc-b655-230ffed3e254</vt:lpwstr>
  </property>
  <property fmtid="{D5CDD505-2E9C-101B-9397-08002B2CF9AE}" pid="8" name="MSIP_Label_1dc9ef4b-740a-42cb-ab8b-01034c2f2fff_ContentBits">
    <vt:lpwstr>3</vt:lpwstr>
  </property>
  <property fmtid="{D5CDD505-2E9C-101B-9397-08002B2CF9AE}" pid="9" name="MSIP_Label_1dc9ef4b-740a-42cb-ab8b-01034c2f2fff_Tag">
    <vt:lpwstr>10, 0, 1, 1</vt:lpwstr>
  </property>
  <property fmtid="{D5CDD505-2E9C-101B-9397-08002B2CF9AE}" pid="10" name="ClassificationContentMarkingFooterLocations">
    <vt:lpwstr>Office Theme:10</vt:lpwstr>
  </property>
  <property fmtid="{D5CDD505-2E9C-101B-9397-08002B2CF9AE}" pid="11" name="ClassificationContentMarkingFooterText">
    <vt:lpwstr>Unclassified | Non classifié</vt:lpwstr>
  </property>
  <property fmtid="{D5CDD505-2E9C-101B-9397-08002B2CF9AE}" pid="12" name="ClassificationContentMarkingHeaderLocations">
    <vt:lpwstr>Office Theme:9</vt:lpwstr>
  </property>
  <property fmtid="{D5CDD505-2E9C-101B-9397-08002B2CF9AE}" pid="13" name="ClassificationContentMarkingHeaderText">
    <vt:lpwstr>Unclassified | Non classifié</vt:lpwstr>
  </property>
  <property fmtid="{D5CDD505-2E9C-101B-9397-08002B2CF9AE}" pid="14" name="ContentTypeId">
    <vt:lpwstr>0x010100D160FFF82FFC4A4185DD62D583A5A228</vt:lpwstr>
  </property>
  <property fmtid="{D5CDD505-2E9C-101B-9397-08002B2CF9AE}" pid="15" name="_AdHocReviewCycleID">
    <vt:i4>327211820</vt:i4>
  </property>
  <property fmtid="{D5CDD505-2E9C-101B-9397-08002B2CF9AE}" pid="16" name="_NewReviewCycle">
    <vt:lpwstr/>
  </property>
  <property fmtid="{D5CDD505-2E9C-101B-9397-08002B2CF9AE}" pid="17" name="_EmailSubject">
    <vt:lpwstr>Thank you! Presentation Attached 1/2 </vt:lpwstr>
  </property>
  <property fmtid="{D5CDD505-2E9C-101B-9397-08002B2CF9AE}" pid="18" name="_AuthorEmail">
    <vt:lpwstr>Rachel.Wylie@ps-sp.gc.ca</vt:lpwstr>
  </property>
  <property fmtid="{D5CDD505-2E9C-101B-9397-08002B2CF9AE}" pid="19" name="_AuthorEmailDisplayName">
    <vt:lpwstr>Wylie, Rachel</vt:lpwstr>
  </property>
</Properties>
</file>